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79" r:id="rId3"/>
    <p:sldId id="267" r:id="rId4"/>
    <p:sldId id="294" r:id="rId5"/>
    <p:sldId id="280" r:id="rId6"/>
    <p:sldId id="281" r:id="rId7"/>
    <p:sldId id="282" r:id="rId8"/>
    <p:sldId id="283" r:id="rId9"/>
    <p:sldId id="284" r:id="rId10"/>
    <p:sldId id="295" r:id="rId11"/>
    <p:sldId id="286" r:id="rId12"/>
    <p:sldId id="285" r:id="rId13"/>
    <p:sldId id="287" r:id="rId14"/>
    <p:sldId id="288" r:id="rId15"/>
    <p:sldId id="289" r:id="rId16"/>
    <p:sldId id="290" r:id="rId17"/>
    <p:sldId id="291" r:id="rId18"/>
    <p:sldId id="292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4" autoAdjust="0"/>
  </p:normalViewPr>
  <p:slideViewPr>
    <p:cSldViewPr>
      <p:cViewPr varScale="1">
        <p:scale>
          <a:sx n="69" d="100"/>
          <a:sy n="69" d="100"/>
        </p:scale>
        <p:origin x="1416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Rectangle 8"/>
          <p:cNvSpPr/>
          <p:nvPr/>
        </p:nvSpPr>
        <p:spPr>
          <a:xfrm>
            <a:off x="345440" y="2942602"/>
            <a:ext cx="7147931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572652" y="2944634"/>
            <a:ext cx="1190348" cy="2459736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7712714" y="3136658"/>
            <a:ext cx="910224" cy="2075688"/>
          </a:xfrm>
          <a:prstGeom prst="rect">
            <a:avLst/>
          </a:prstGeom>
          <a:solidFill>
            <a:schemeClr val="accent3">
              <a:alpha val="70000"/>
            </a:schemeClr>
          </a:solidFill>
          <a:ln w="63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445483" y="3055621"/>
            <a:ext cx="6947845" cy="224535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86826" y="4625268"/>
            <a:ext cx="762000" cy="457200"/>
          </a:xfrm>
        </p:spPr>
        <p:txBody>
          <a:bodyPr/>
          <a:lstStyle>
            <a:lvl1pPr algn="ctr">
              <a:defRPr sz="28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Rectangle 10"/>
          <p:cNvSpPr/>
          <p:nvPr/>
        </p:nvSpPr>
        <p:spPr>
          <a:xfrm>
            <a:off x="541822" y="4559276"/>
            <a:ext cx="6755166" cy="66436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38971" y="3139440"/>
            <a:ext cx="6760868" cy="207772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2805" y="4648200"/>
            <a:ext cx="6553200" cy="457200"/>
          </a:xfrm>
        </p:spPr>
        <p:txBody>
          <a:bodyPr>
            <a:normAutofit/>
          </a:bodyPr>
          <a:lstStyle>
            <a:lvl1pPr marL="0" indent="0" algn="ctr">
              <a:buNone/>
              <a:defRPr sz="1800" cap="all" spc="300" baseline="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4705" y="3227033"/>
            <a:ext cx="6629400" cy="1219201"/>
          </a:xfrm>
        </p:spPr>
        <p:txBody>
          <a:bodyPr anchor="b" anchorCtr="0">
            <a:noAutofit/>
          </a:bodyPr>
          <a:lstStyle>
            <a:lvl1pPr>
              <a:defRPr sz="40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25.01.2021</a:t>
            </a:fld>
            <a:endParaRPr lang="ru-RU"/>
          </a:p>
        </p:txBody>
      </p:sp>
      <p:sp>
        <p:nvSpPr>
          <p:cNvPr id="13" name="Rectangle 12"/>
          <p:cNvSpPr/>
          <p:nvPr/>
        </p:nvSpPr>
        <p:spPr>
          <a:xfrm>
            <a:off x="451976" y="2946400"/>
            <a:ext cx="8265160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567656" y="3048000"/>
            <a:ext cx="8033800" cy="224535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6" y="3200399"/>
            <a:ext cx="7696200" cy="1295401"/>
          </a:xfrm>
        </p:spPr>
        <p:txBody>
          <a:bodyPr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lang="en-US" sz="4000" kern="1200" cap="all" baseline="0" dirty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675496" y="4541520"/>
            <a:ext cx="7818120" cy="66436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456" y="4607510"/>
            <a:ext cx="7696200" cy="523783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75757" y="3124200"/>
            <a:ext cx="7817599" cy="207772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26128" y="1719071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19071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26128" y="1722438"/>
            <a:ext cx="4040188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6128" y="2438400"/>
            <a:ext cx="4040188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722438"/>
            <a:ext cx="4041775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38400"/>
            <a:ext cx="4041775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25.01.2021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25.01.2021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Rounded Rectangle 10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25.01.2021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Rounded Rectangle 11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6200" y="685800"/>
            <a:ext cx="4572000" cy="525780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Rectangle 7"/>
          <p:cNvSpPr/>
          <p:nvPr/>
        </p:nvSpPr>
        <p:spPr>
          <a:xfrm>
            <a:off x="560034" y="1505712"/>
            <a:ext cx="2716566" cy="3523488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676690" y="1642472"/>
            <a:ext cx="2483254" cy="3234328"/>
          </a:xfrm>
          <a:prstGeom prst="rect">
            <a:avLst/>
          </a:prstGeom>
          <a:solidFill>
            <a:srgbClr val="FFFFFF"/>
          </a:solidFill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9000" y="2971800"/>
            <a:ext cx="2298634" cy="1752600"/>
          </a:xfrm>
        </p:spPr>
        <p:txBody>
          <a:bodyPr/>
          <a:lstStyle>
            <a:lvl1pPr marL="0" indent="0">
              <a:spcBef>
                <a:spcPts val="400"/>
              </a:spcBef>
              <a:buNone/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9000" y="1734312"/>
            <a:ext cx="2298634" cy="1191620"/>
          </a:xfrm>
        </p:spPr>
        <p:txBody>
          <a:bodyPr anchor="b">
            <a:normAutofit/>
          </a:bodyPr>
          <a:lstStyle>
            <a:lvl1pPr algn="l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5800" y="621437"/>
            <a:ext cx="7772400" cy="4331564"/>
          </a:xfrm>
          <a:solidFill>
            <a:schemeClr val="bg2"/>
          </a:solidFill>
          <a:ln>
            <a:noFill/>
          </a:ln>
          <a:effectLst>
            <a:softEdge rad="12700"/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25.01.2021</a:t>
            </a:fld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Rectangle 9"/>
          <p:cNvSpPr/>
          <p:nvPr/>
        </p:nvSpPr>
        <p:spPr>
          <a:xfrm>
            <a:off x="685800" y="4953000"/>
            <a:ext cx="7772400" cy="13716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61999" y="5029200"/>
            <a:ext cx="7600765" cy="1202924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3" name="Rectangle 12"/>
          <p:cNvSpPr/>
          <p:nvPr/>
        </p:nvSpPr>
        <p:spPr>
          <a:xfrm>
            <a:off x="914400" y="5638800"/>
            <a:ext cx="7328514" cy="451696"/>
          </a:xfrm>
          <a:prstGeom prst="rect">
            <a:avLst/>
          </a:prstGeom>
          <a:solidFill>
            <a:schemeClr val="accent1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605589" y="5074920"/>
            <a:ext cx="7946136" cy="1097280"/>
          </a:xfrm>
          <a:prstGeom prst="rect">
            <a:avLst/>
          </a:prstGeom>
          <a:noFill/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56289" y="5656556"/>
            <a:ext cx="7244736" cy="40171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5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05400"/>
            <a:ext cx="7328514" cy="523043"/>
          </a:xfrm>
        </p:spPr>
        <p:txBody>
          <a:bodyPr anchor="ctr" anchorCtr="0"/>
          <a:lstStyle>
            <a:lvl1pPr algn="ctr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861702" y="228600"/>
            <a:ext cx="1859280" cy="6122634"/>
          </a:xfrm>
          <a:prstGeom prst="rect">
            <a:avLst/>
          </a:prstGeom>
          <a:solidFill>
            <a:srgbClr val="FFFFFF">
              <a:alpha val="85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955225" y="351409"/>
            <a:ext cx="1672235" cy="5877017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48577" y="395427"/>
            <a:ext cx="1485531" cy="5788981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80999"/>
            <a:ext cx="6172200" cy="579120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7" name="Rounded Rectangle 6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52600"/>
            <a:ext cx="8229600" cy="4373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25.01.2021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Rectangle 8"/>
          <p:cNvSpPr/>
          <p:nvPr/>
        </p:nvSpPr>
        <p:spPr>
          <a:xfrm>
            <a:off x="274320" y="278166"/>
            <a:ext cx="8595360" cy="132588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72863" y="372862"/>
            <a:ext cx="8380520" cy="1118587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3500" kern="1200" cap="all" baseline="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jpeg"/><Relationship Id="rId4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9.jpeg"/><Relationship Id="rId4" Type="http://schemas.openxmlformats.org/officeDocument/2006/relationships/image" Target="../media/image28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pPr algn="l"/>
            <a:r>
              <a:rPr lang="ru-RU" sz="1000" dirty="0" smtClean="0"/>
              <a:t>1. </a:t>
            </a:r>
            <a:r>
              <a:rPr lang="ru-RU" sz="1000" dirty="0" smtClean="0"/>
              <a:t>Оценка </a:t>
            </a:r>
            <a:r>
              <a:rPr lang="ru-RU" sz="1000" dirty="0" smtClean="0"/>
              <a:t>поперечной ровности (</a:t>
            </a:r>
            <a:r>
              <a:rPr lang="ru-RU" sz="1000" dirty="0" err="1" smtClean="0"/>
              <a:t>колейности</a:t>
            </a:r>
            <a:r>
              <a:rPr lang="ru-RU" sz="1000" dirty="0" smtClean="0"/>
              <a:t>)</a:t>
            </a:r>
            <a:endParaRPr lang="ru-RU" sz="1000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11560" y="3212977"/>
            <a:ext cx="6629400" cy="936104"/>
          </a:xfrm>
        </p:spPr>
        <p:txBody>
          <a:bodyPr/>
          <a:lstStyle/>
          <a:p>
            <a:r>
              <a:rPr lang="ru-RU" sz="2400" dirty="0" smtClean="0"/>
              <a:t>Методы и приборы оценки ровности дорожных покрытий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10835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372340" y="445357"/>
            <a:ext cx="8260672" cy="679387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500" kern="1200" cap="all" baseline="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800" dirty="0" smtClean="0"/>
              <a:t>Трехметровая дорожная рейка</a:t>
            </a:r>
            <a:endParaRPr lang="ru-RU" sz="2800" dirty="0"/>
          </a:p>
        </p:txBody>
      </p:sp>
      <p:pic>
        <p:nvPicPr>
          <p:cNvPr id="3" name="Picture 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707" y="1140437"/>
            <a:ext cx="5289421" cy="1578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1802461"/>
            <a:ext cx="3332227" cy="9160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899592" y="3068960"/>
            <a:ext cx="792088" cy="21602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1690376" y="3068960"/>
            <a:ext cx="792088" cy="21602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2482464" y="3068960"/>
            <a:ext cx="792088" cy="21602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3274552" y="3068960"/>
            <a:ext cx="792088" cy="21602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4066640" y="3068960"/>
            <a:ext cx="792088" cy="21602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4860032" y="3068960"/>
            <a:ext cx="792088" cy="21602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2" name="Прямая со стрелкой 11"/>
          <p:cNvCxnSpPr/>
          <p:nvPr/>
        </p:nvCxnSpPr>
        <p:spPr>
          <a:xfrm>
            <a:off x="899592" y="3573016"/>
            <a:ext cx="790784" cy="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 стрелкой 12"/>
          <p:cNvCxnSpPr/>
          <p:nvPr/>
        </p:nvCxnSpPr>
        <p:spPr>
          <a:xfrm>
            <a:off x="1679426" y="3573016"/>
            <a:ext cx="790784" cy="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/>
          <p:nvPr/>
        </p:nvCxnSpPr>
        <p:spPr>
          <a:xfrm>
            <a:off x="2470210" y="3573016"/>
            <a:ext cx="790784" cy="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/>
          <p:nvPr/>
        </p:nvCxnSpPr>
        <p:spPr>
          <a:xfrm>
            <a:off x="3260994" y="3573016"/>
            <a:ext cx="790784" cy="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/>
          <p:nvPr/>
        </p:nvCxnSpPr>
        <p:spPr>
          <a:xfrm>
            <a:off x="4051778" y="3573016"/>
            <a:ext cx="790784" cy="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 стрелкой 16"/>
          <p:cNvCxnSpPr/>
          <p:nvPr/>
        </p:nvCxnSpPr>
        <p:spPr>
          <a:xfrm>
            <a:off x="4842562" y="3573016"/>
            <a:ext cx="790784" cy="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единительная линия 21"/>
          <p:cNvCxnSpPr>
            <a:stCxn id="7" idx="0"/>
          </p:cNvCxnSpPr>
          <p:nvPr/>
        </p:nvCxnSpPr>
        <p:spPr>
          <a:xfrm flipV="1">
            <a:off x="2878508" y="2924944"/>
            <a:ext cx="0" cy="14401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единительная линия 22"/>
          <p:cNvCxnSpPr/>
          <p:nvPr/>
        </p:nvCxnSpPr>
        <p:spPr>
          <a:xfrm flipV="1">
            <a:off x="3680512" y="2933328"/>
            <a:ext cx="0" cy="14401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единительная линия 24"/>
          <p:cNvCxnSpPr/>
          <p:nvPr/>
        </p:nvCxnSpPr>
        <p:spPr>
          <a:xfrm>
            <a:off x="2878508" y="2924944"/>
            <a:ext cx="80200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971600" y="3284984"/>
            <a:ext cx="7088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0.5м</a:t>
            </a:r>
            <a:endParaRPr lang="ru-RU" dirty="0"/>
          </a:p>
        </p:txBody>
      </p:sp>
      <p:sp>
        <p:nvSpPr>
          <p:cNvPr id="27" name="TextBox 26"/>
          <p:cNvSpPr txBox="1"/>
          <p:nvPr/>
        </p:nvSpPr>
        <p:spPr>
          <a:xfrm>
            <a:off x="1679719" y="3284984"/>
            <a:ext cx="7088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0.5м</a:t>
            </a:r>
            <a:endParaRPr lang="ru-RU" dirty="0"/>
          </a:p>
        </p:txBody>
      </p:sp>
      <p:sp>
        <p:nvSpPr>
          <p:cNvPr id="28" name="TextBox 27"/>
          <p:cNvSpPr txBox="1"/>
          <p:nvPr/>
        </p:nvSpPr>
        <p:spPr>
          <a:xfrm>
            <a:off x="2482464" y="3284984"/>
            <a:ext cx="7088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0.5м</a:t>
            </a:r>
            <a:endParaRPr lang="ru-RU" dirty="0"/>
          </a:p>
        </p:txBody>
      </p:sp>
      <p:sp>
        <p:nvSpPr>
          <p:cNvPr id="29" name="TextBox 28"/>
          <p:cNvSpPr txBox="1"/>
          <p:nvPr/>
        </p:nvSpPr>
        <p:spPr>
          <a:xfrm>
            <a:off x="3260994" y="3284984"/>
            <a:ext cx="7088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0.5м</a:t>
            </a:r>
            <a:endParaRPr lang="ru-RU" dirty="0"/>
          </a:p>
        </p:txBody>
      </p:sp>
      <p:sp>
        <p:nvSpPr>
          <p:cNvPr id="30" name="TextBox 29"/>
          <p:cNvSpPr txBox="1"/>
          <p:nvPr/>
        </p:nvSpPr>
        <p:spPr>
          <a:xfrm>
            <a:off x="4079176" y="3284984"/>
            <a:ext cx="7088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0.5м</a:t>
            </a:r>
            <a:endParaRPr lang="ru-RU" dirty="0"/>
          </a:p>
        </p:txBody>
      </p:sp>
      <p:sp>
        <p:nvSpPr>
          <p:cNvPr id="31" name="TextBox 30"/>
          <p:cNvSpPr txBox="1"/>
          <p:nvPr/>
        </p:nvSpPr>
        <p:spPr>
          <a:xfrm>
            <a:off x="4850234" y="3284984"/>
            <a:ext cx="7088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0.5м</a:t>
            </a:r>
            <a:endParaRPr lang="ru-RU" dirty="0"/>
          </a:p>
        </p:txBody>
      </p:sp>
      <p:cxnSp>
        <p:nvCxnSpPr>
          <p:cNvPr id="35" name="Прямая соединительная линия 34"/>
          <p:cNvCxnSpPr/>
          <p:nvPr/>
        </p:nvCxnSpPr>
        <p:spPr>
          <a:xfrm>
            <a:off x="899592" y="4149080"/>
            <a:ext cx="712879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Прямая соединительная линия 35"/>
          <p:cNvCxnSpPr/>
          <p:nvPr/>
        </p:nvCxnSpPr>
        <p:spPr>
          <a:xfrm>
            <a:off x="899592" y="5877272"/>
            <a:ext cx="712879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Прямая соединительная линия 36"/>
          <p:cNvCxnSpPr/>
          <p:nvPr/>
        </p:nvCxnSpPr>
        <p:spPr>
          <a:xfrm>
            <a:off x="971600" y="5506585"/>
            <a:ext cx="7128792" cy="0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Прямая со стрелкой 38"/>
          <p:cNvCxnSpPr/>
          <p:nvPr/>
        </p:nvCxnSpPr>
        <p:spPr>
          <a:xfrm flipV="1">
            <a:off x="1403648" y="5517232"/>
            <a:ext cx="0" cy="36004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39"/>
          <p:cNvSpPr txBox="1"/>
          <p:nvPr/>
        </p:nvSpPr>
        <p:spPr>
          <a:xfrm>
            <a:off x="262752" y="5506585"/>
            <a:ext cx="11063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0.5-1.0м</a:t>
            </a:r>
            <a:endParaRPr lang="ru-RU" dirty="0"/>
          </a:p>
        </p:txBody>
      </p:sp>
      <p:sp>
        <p:nvSpPr>
          <p:cNvPr id="41" name="TextBox 40"/>
          <p:cNvSpPr txBox="1"/>
          <p:nvPr/>
        </p:nvSpPr>
        <p:spPr>
          <a:xfrm>
            <a:off x="6876256" y="5854122"/>
            <a:ext cx="130997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 smtClean="0"/>
              <a:t>Кромка ПЧ</a:t>
            </a:r>
            <a:endParaRPr lang="ru-RU" sz="1600" dirty="0"/>
          </a:p>
        </p:txBody>
      </p:sp>
      <p:cxnSp>
        <p:nvCxnSpPr>
          <p:cNvPr id="43" name="Прямая соединительная линия 42"/>
          <p:cNvCxnSpPr/>
          <p:nvPr/>
        </p:nvCxnSpPr>
        <p:spPr>
          <a:xfrm flipV="1">
            <a:off x="1403648" y="5506585"/>
            <a:ext cx="1433240" cy="1321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5" name="Прямая соединительная линия 44"/>
          <p:cNvCxnSpPr/>
          <p:nvPr/>
        </p:nvCxnSpPr>
        <p:spPr>
          <a:xfrm flipV="1">
            <a:off x="2911161" y="5488405"/>
            <a:ext cx="1433240" cy="1321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6" name="Прямая соединительная линия 45"/>
          <p:cNvCxnSpPr/>
          <p:nvPr/>
        </p:nvCxnSpPr>
        <p:spPr>
          <a:xfrm flipV="1">
            <a:off x="4433600" y="5475195"/>
            <a:ext cx="1433240" cy="1321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7" name="TextBox 46"/>
          <p:cNvSpPr txBox="1"/>
          <p:nvPr/>
        </p:nvSpPr>
        <p:spPr>
          <a:xfrm>
            <a:off x="1925578" y="5103296"/>
            <a:ext cx="29848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 smtClean="0"/>
              <a:t>1</a:t>
            </a:r>
            <a:endParaRPr lang="ru-RU" sz="1600" dirty="0"/>
          </a:p>
        </p:txBody>
      </p:sp>
      <p:sp>
        <p:nvSpPr>
          <p:cNvPr id="48" name="TextBox 47"/>
          <p:cNvSpPr txBox="1"/>
          <p:nvPr/>
        </p:nvSpPr>
        <p:spPr>
          <a:xfrm>
            <a:off x="3531272" y="5121144"/>
            <a:ext cx="29848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/>
              <a:t>2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5012570" y="5103296"/>
            <a:ext cx="29848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/>
              <a:t>3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6524781" y="5121144"/>
            <a:ext cx="38985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 smtClean="0"/>
              <a:t>…</a:t>
            </a:r>
            <a:endParaRPr lang="ru-RU" sz="1600" b="1" dirty="0"/>
          </a:p>
        </p:txBody>
      </p:sp>
      <p:sp>
        <p:nvSpPr>
          <p:cNvPr id="51" name="TextBox 50"/>
          <p:cNvSpPr txBox="1"/>
          <p:nvPr/>
        </p:nvSpPr>
        <p:spPr>
          <a:xfrm>
            <a:off x="4716016" y="6290736"/>
            <a:ext cx="18950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ГОСТ 30412-96</a:t>
            </a:r>
            <a:endParaRPr lang="ru-RU" b="1" dirty="0"/>
          </a:p>
        </p:txBody>
      </p:sp>
      <p:sp>
        <p:nvSpPr>
          <p:cNvPr id="52" name="TextBox 51"/>
          <p:cNvSpPr txBox="1"/>
          <p:nvPr/>
        </p:nvSpPr>
        <p:spPr>
          <a:xfrm>
            <a:off x="270839" y="6290736"/>
            <a:ext cx="42354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Методика проведения измерений:</a:t>
            </a:r>
            <a:endParaRPr lang="ru-RU" dirty="0"/>
          </a:p>
        </p:txBody>
      </p:sp>
      <p:sp>
        <p:nvSpPr>
          <p:cNvPr id="53" name="Прямоугольник 52"/>
          <p:cNvSpPr/>
          <p:nvPr/>
        </p:nvSpPr>
        <p:spPr>
          <a:xfrm>
            <a:off x="6731497" y="6290736"/>
            <a:ext cx="22333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/>
              <a:t>ПР РК 218-27-2014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859461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26045573"/>
              </p:ext>
            </p:extLst>
          </p:nvPr>
        </p:nvGraphicFramePr>
        <p:xfrm>
          <a:off x="276090" y="1287924"/>
          <a:ext cx="8256350" cy="2438400"/>
        </p:xfrm>
        <a:graphic>
          <a:graphicData uri="http://schemas.openxmlformats.org/drawingml/2006/table">
            <a:tbl>
              <a:tblPr firstRow="1" firstCol="1" bandRow="1" bandCol="1">
                <a:tableStyleId>{5C22544A-7EE6-4342-B048-85BDC9FD1C3A}</a:tableStyleId>
              </a:tblPr>
              <a:tblGrid>
                <a:gridCol w="415189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0445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0">
                <a:tc gridSpan="2"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</a:rPr>
                        <a:t>Ровность</a:t>
                      </a:r>
                      <a:r>
                        <a:rPr lang="ru-RU" sz="1600" dirty="0" smtClean="0">
                          <a:effectLst/>
                        </a:rPr>
                        <a:t> </a:t>
                      </a:r>
                      <a:r>
                        <a:rPr lang="ru-RU" sz="1600" dirty="0">
                          <a:effectLst/>
                        </a:rPr>
                        <a:t>(просвет под рейкой длиной 3 м</a:t>
                      </a:r>
                      <a:r>
                        <a:rPr lang="ru-RU" sz="1600" dirty="0" smtClean="0">
                          <a:effectLst/>
                        </a:rPr>
                        <a:t>):</a:t>
                      </a:r>
                      <a:endParaRPr lang="ru-RU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</a:rPr>
                        <a:t>Основания </a:t>
                      </a:r>
                      <a:r>
                        <a:rPr lang="ru-RU" sz="1600" dirty="0">
                          <a:effectLst/>
                        </a:rPr>
                        <a:t>и покрытия асфальтобетонные, монолитные цементобетонные и из каменных материалов и грунтов, обработанных  вяжущими</a:t>
                      </a:r>
                      <a:endParaRPr lang="ru-RU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Не более 5 % результатов определений могут иметь значения просветов в пределах до 6 мм, остальные – до 3 мм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</a:rPr>
                        <a:t>Все </a:t>
                      </a:r>
                      <a:r>
                        <a:rPr lang="ru-RU" sz="1600" dirty="0">
                          <a:effectLst/>
                        </a:rPr>
                        <a:t>остальные виды покрытий и оснований и выравнивающие слои</a:t>
                      </a:r>
                      <a:endParaRPr lang="ru-RU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Не более 5 % результатов определений могут иметь значения просветов в пределах до 10 мм, остальные – до 5 мм</a:t>
                      </a:r>
                      <a:endParaRPr lang="ru-RU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263866" y="580038"/>
            <a:ext cx="57887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Требования к ровности по трехметровой рейке: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6675295" y="949370"/>
            <a:ext cx="182133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/>
              <a:t>д</a:t>
            </a:r>
            <a:r>
              <a:rPr lang="ru-RU" sz="1600" dirty="0" smtClean="0"/>
              <a:t>ля новых дорог</a:t>
            </a:r>
            <a:endParaRPr lang="ru-RU" sz="16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6300192" y="580038"/>
            <a:ext cx="22333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/>
              <a:t>ПР РК 218-27-2014</a:t>
            </a:r>
            <a:endParaRPr lang="ru-RU" b="1" dirty="0"/>
          </a:p>
        </p:txBody>
      </p:sp>
      <p:sp>
        <p:nvSpPr>
          <p:cNvPr id="6" name="TextBox 5"/>
          <p:cNvSpPr txBox="1"/>
          <p:nvPr/>
        </p:nvSpPr>
        <p:spPr>
          <a:xfrm>
            <a:off x="5440353" y="4160128"/>
            <a:ext cx="309091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/>
              <a:t>д</a:t>
            </a:r>
            <a:r>
              <a:rPr lang="ru-RU" sz="1600" dirty="0" smtClean="0"/>
              <a:t>ля эксплуатируемых дорог</a:t>
            </a:r>
            <a:endParaRPr lang="ru-RU" sz="16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6507527" y="3851756"/>
            <a:ext cx="202491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/>
              <a:t>ГОСТ Р 50597-93</a:t>
            </a:r>
            <a:endParaRPr lang="ru-RU" b="1" dirty="0"/>
          </a:p>
        </p:txBody>
      </p:sp>
      <p:pic>
        <p:nvPicPr>
          <p:cNvPr id="8" name="Picture 1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115616" y="4581128"/>
            <a:ext cx="7200800" cy="19242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60590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25075477"/>
              </p:ext>
            </p:extLst>
          </p:nvPr>
        </p:nvGraphicFramePr>
        <p:xfrm>
          <a:off x="276090" y="1287924"/>
          <a:ext cx="8256350" cy="2194560"/>
        </p:xfrm>
        <a:graphic>
          <a:graphicData uri="http://schemas.openxmlformats.org/drawingml/2006/table">
            <a:tbl>
              <a:tblPr firstRow="1" firstCol="1" bandRow="1" bandCol="1">
                <a:tableStyleId>{5C22544A-7EE6-4342-B048-85BDC9FD1C3A}</a:tableStyleId>
              </a:tblPr>
              <a:tblGrid>
                <a:gridCol w="415189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0445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0">
                <a:tc gridSpan="2"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</a:rPr>
                        <a:t>Ровность</a:t>
                      </a:r>
                      <a:r>
                        <a:rPr lang="ru-RU" sz="1600" dirty="0" smtClean="0">
                          <a:effectLst/>
                        </a:rPr>
                        <a:t> </a:t>
                      </a:r>
                      <a:r>
                        <a:rPr lang="ru-RU" sz="1600" dirty="0">
                          <a:effectLst/>
                        </a:rPr>
                        <a:t>(просвет под рейкой длиной 3 м</a:t>
                      </a:r>
                      <a:r>
                        <a:rPr lang="ru-RU" sz="1600" dirty="0" smtClean="0">
                          <a:effectLst/>
                        </a:rPr>
                        <a:t>):</a:t>
                      </a:r>
                      <a:endParaRPr lang="ru-RU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</a:rPr>
                        <a:t>Все типы покрытий и выравнивающие слои</a:t>
                      </a:r>
                      <a:endParaRPr lang="ru-RU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Не более </a:t>
                      </a:r>
                      <a:r>
                        <a:rPr lang="ru-RU" sz="1600" dirty="0" smtClean="0">
                          <a:effectLst/>
                        </a:rPr>
                        <a:t>2 </a:t>
                      </a:r>
                      <a:r>
                        <a:rPr lang="ru-RU" sz="1600" dirty="0">
                          <a:effectLst/>
                        </a:rPr>
                        <a:t>% результатов определений могут иметь значения просветов в пределах до 6 мм, остальные – до 3 мм</a:t>
                      </a:r>
                      <a:endParaRPr lang="ru-RU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</a:rPr>
                        <a:t>Сборные покрытия из предварительно напряженных плит</a:t>
                      </a:r>
                      <a:endParaRPr lang="ru-RU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Не более </a:t>
                      </a:r>
                      <a:r>
                        <a:rPr lang="ru-RU" sz="1600" dirty="0" smtClean="0">
                          <a:effectLst/>
                        </a:rPr>
                        <a:t>2 </a:t>
                      </a:r>
                      <a:r>
                        <a:rPr lang="ru-RU" sz="1600" dirty="0">
                          <a:effectLst/>
                        </a:rPr>
                        <a:t>% результатов определений могут иметь значения просветов в пределах до 10 мм, остальные – до 5 мм</a:t>
                      </a:r>
                      <a:endParaRPr lang="ru-RU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263866" y="580038"/>
            <a:ext cx="57887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Требования к ровности по трехметровой рейке: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6313037" y="949370"/>
            <a:ext cx="21852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/>
              <a:t>д</a:t>
            </a:r>
            <a:r>
              <a:rPr lang="ru-RU" sz="1600" dirty="0" smtClean="0"/>
              <a:t>ля новых покрытий</a:t>
            </a:r>
            <a:endParaRPr lang="ru-RU" sz="16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6300192" y="585109"/>
            <a:ext cx="22333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/>
              <a:t>ПР РК 218-27-2014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41070602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372340" y="445357"/>
            <a:ext cx="8260672" cy="679387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500" kern="1200" cap="all" baseline="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800" dirty="0" smtClean="0"/>
              <a:t>Международный индекс ровности</a:t>
            </a:r>
            <a:endParaRPr lang="ru-RU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4860032" y="1123772"/>
            <a:ext cx="40158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IRI</a:t>
            </a:r>
            <a:r>
              <a:rPr lang="ru-RU" b="1" dirty="0" smtClean="0"/>
              <a:t> (</a:t>
            </a:r>
            <a:r>
              <a:rPr lang="en-US" b="1" dirty="0" smtClean="0"/>
              <a:t>International Roughness Index</a:t>
            </a:r>
            <a:r>
              <a:rPr lang="ru-RU" b="1" dirty="0" smtClean="0"/>
              <a:t>)</a:t>
            </a:r>
            <a:endParaRPr lang="ru-RU" b="1" dirty="0"/>
          </a:p>
        </p:txBody>
      </p:sp>
      <p:pic>
        <p:nvPicPr>
          <p:cNvPr id="4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2340" y="1124744"/>
            <a:ext cx="4103687" cy="208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2339" y="3429000"/>
            <a:ext cx="4103687" cy="193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3164" y="2176301"/>
            <a:ext cx="4116464" cy="31914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 Box 9"/>
          <p:cNvSpPr txBox="1">
            <a:spLocks noChangeArrowheads="1"/>
          </p:cNvSpPr>
          <p:nvPr/>
        </p:nvSpPr>
        <p:spPr bwMode="auto">
          <a:xfrm>
            <a:off x="7754422" y="5517232"/>
            <a:ext cx="1033462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ru-RU" sz="2000" b="1" dirty="0">
                <a:solidFill>
                  <a:srgbClr val="FF3300"/>
                </a:solidFill>
                <a:latin typeface="Times New Roman" pitchFamily="18" charset="0"/>
              </a:rPr>
              <a:t>80 км/ч</a:t>
            </a:r>
          </a:p>
        </p:txBody>
      </p:sp>
      <p:sp>
        <p:nvSpPr>
          <p:cNvPr id="8" name="Text Box 9"/>
          <p:cNvSpPr txBox="1">
            <a:spLocks noChangeArrowheads="1"/>
          </p:cNvSpPr>
          <p:nvPr/>
        </p:nvSpPr>
        <p:spPr bwMode="auto">
          <a:xfrm>
            <a:off x="6821583" y="6067494"/>
            <a:ext cx="1988045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US" sz="2000" b="1" dirty="0" smtClean="0">
                <a:solidFill>
                  <a:srgbClr val="00B050"/>
                </a:solidFill>
                <a:latin typeface="Times New Roman" pitchFamily="18" charset="0"/>
              </a:rPr>
              <a:t>IRI, </a:t>
            </a:r>
            <a:r>
              <a:rPr lang="ru-RU" sz="2000" b="1" dirty="0" smtClean="0">
                <a:solidFill>
                  <a:srgbClr val="00B050"/>
                </a:solidFill>
                <a:latin typeface="Times New Roman" pitchFamily="18" charset="0"/>
              </a:rPr>
              <a:t>мм/м, м/км</a:t>
            </a:r>
            <a:endParaRPr lang="ru-RU" sz="2000" b="1" dirty="0">
              <a:solidFill>
                <a:srgbClr val="00B050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7872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011" y="1268532"/>
            <a:ext cx="4467013" cy="2160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Заголовок 1"/>
          <p:cNvSpPr txBox="1">
            <a:spLocks/>
          </p:cNvSpPr>
          <p:nvPr/>
        </p:nvSpPr>
        <p:spPr>
          <a:xfrm>
            <a:off x="372340" y="445357"/>
            <a:ext cx="8260672" cy="679387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500" kern="1200" cap="all" baseline="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800" dirty="0" smtClean="0"/>
              <a:t>Профилометры / </a:t>
            </a:r>
            <a:r>
              <a:rPr lang="ru-RU" sz="2800" dirty="0" err="1" smtClean="0"/>
              <a:t>профилографы</a:t>
            </a:r>
            <a:endParaRPr lang="ru-RU" sz="2800" dirty="0"/>
          </a:p>
        </p:txBody>
      </p:sp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1268532"/>
            <a:ext cx="3761994" cy="2160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8688" y="3598128"/>
            <a:ext cx="5107975" cy="30577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 Box 7"/>
          <p:cNvSpPr txBox="1">
            <a:spLocks noChangeArrowheads="1"/>
          </p:cNvSpPr>
          <p:nvPr/>
        </p:nvSpPr>
        <p:spPr bwMode="auto">
          <a:xfrm>
            <a:off x="7072313" y="6309320"/>
            <a:ext cx="1557337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ru-RU" dirty="0"/>
              <a:t>США, 1965 г.</a:t>
            </a:r>
          </a:p>
        </p:txBody>
      </p:sp>
    </p:spTree>
    <p:extLst>
      <p:ext uri="{BB962C8B-B14F-4D97-AF65-F5344CB8AC3E}">
        <p14:creationId xmlns:p14="http://schemas.microsoft.com/office/powerpoint/2010/main" val="999162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1196975"/>
            <a:ext cx="8713787" cy="3430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Заголовок 1"/>
          <p:cNvSpPr txBox="1">
            <a:spLocks/>
          </p:cNvSpPr>
          <p:nvPr/>
        </p:nvSpPr>
        <p:spPr>
          <a:xfrm>
            <a:off x="372340" y="445357"/>
            <a:ext cx="8260672" cy="679387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500" kern="1200" cap="all" baseline="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800" dirty="0" smtClean="0"/>
              <a:t>Профилометры / </a:t>
            </a:r>
            <a:r>
              <a:rPr lang="ru-RU" sz="2800" dirty="0" err="1" smtClean="0"/>
              <a:t>профилографы</a:t>
            </a:r>
            <a:endParaRPr lang="ru-RU" sz="2800" dirty="0"/>
          </a:p>
        </p:txBody>
      </p:sp>
      <p:pic>
        <p:nvPicPr>
          <p:cNvPr id="4" name="Picture 1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4724400"/>
            <a:ext cx="2376487" cy="203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1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8750" y="4724400"/>
            <a:ext cx="3097213" cy="2008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0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425" y="4749800"/>
            <a:ext cx="2951163" cy="196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63297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4"/>
          <p:cNvSpPr txBox="1">
            <a:spLocks noChangeArrowheads="1"/>
          </p:cNvSpPr>
          <p:nvPr/>
        </p:nvSpPr>
        <p:spPr bwMode="auto">
          <a:xfrm>
            <a:off x="34925" y="115888"/>
            <a:ext cx="9097963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ru-RU" sz="2000" b="1">
                <a:latin typeface="Times New Roman" pitchFamily="18" charset="0"/>
              </a:rPr>
              <a:t>Динамический преобразователь профиля – </a:t>
            </a:r>
            <a:r>
              <a:rPr lang="ru-RU" sz="2000" b="1">
                <a:solidFill>
                  <a:srgbClr val="0000FF"/>
                </a:solidFill>
                <a:latin typeface="Times New Roman" pitchFamily="18" charset="0"/>
              </a:rPr>
              <a:t>ДПП</a:t>
            </a:r>
            <a:r>
              <a:rPr lang="ru-RU" sz="2000" b="1">
                <a:latin typeface="Times New Roman" pitchFamily="18" charset="0"/>
              </a:rPr>
              <a:t> (каф.теор.механики МАДИ)</a:t>
            </a:r>
          </a:p>
        </p:txBody>
      </p:sp>
      <p:sp>
        <p:nvSpPr>
          <p:cNvPr id="3" name="Text Box 8"/>
          <p:cNvSpPr txBox="1">
            <a:spLocks noChangeArrowheads="1"/>
          </p:cNvSpPr>
          <p:nvPr/>
        </p:nvSpPr>
        <p:spPr bwMode="auto">
          <a:xfrm>
            <a:off x="6435725" y="784225"/>
            <a:ext cx="1881188" cy="915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ru-RU"/>
              <a:t>А.А. Хачатуров</a:t>
            </a:r>
          </a:p>
          <a:p>
            <a:pPr eaLnBrk="1" hangingPunct="1"/>
            <a:r>
              <a:rPr lang="ru-RU"/>
              <a:t>В.Л. Афанасьев</a:t>
            </a:r>
          </a:p>
          <a:p>
            <a:pPr eaLnBrk="1" hangingPunct="1"/>
            <a:r>
              <a:rPr lang="ru-RU"/>
              <a:t>В.И. Кольцов</a:t>
            </a:r>
          </a:p>
        </p:txBody>
      </p:sp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50" y="620713"/>
            <a:ext cx="5373688" cy="3654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2400" y="2976563"/>
            <a:ext cx="5002213" cy="3765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50" y="4321175"/>
            <a:ext cx="3816350" cy="2132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90137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4"/>
          <p:cNvSpPr txBox="1">
            <a:spLocks noChangeArrowheads="1"/>
          </p:cNvSpPr>
          <p:nvPr/>
        </p:nvSpPr>
        <p:spPr bwMode="auto">
          <a:xfrm>
            <a:off x="376238" y="114300"/>
            <a:ext cx="5586412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US" sz="2000" b="1">
                <a:latin typeface="Times New Roman" pitchFamily="18" charset="0"/>
              </a:rPr>
              <a:t>APL Profilometer (developed by the French Road</a:t>
            </a:r>
            <a:endParaRPr lang="ru-RU" sz="2000" b="1">
              <a:latin typeface="Times New Roman" pitchFamily="18" charset="0"/>
            </a:endParaRPr>
          </a:p>
          <a:p>
            <a:pPr eaLnBrk="1" hangingPunct="1"/>
            <a:r>
              <a:rPr lang="ru-RU" sz="2000" b="1">
                <a:latin typeface="Times New Roman" pitchFamily="18" charset="0"/>
              </a:rPr>
              <a:t>Research Laboratory, LCPC)</a:t>
            </a:r>
            <a:r>
              <a:rPr lang="ru-RU" sz="2000">
                <a:latin typeface="Times New Roman" pitchFamily="18" charset="0"/>
              </a:rPr>
              <a:t> </a:t>
            </a:r>
          </a:p>
        </p:txBody>
      </p:sp>
      <p:pic>
        <p:nvPicPr>
          <p:cNvPr id="3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50" t="4924"/>
          <a:stretch>
            <a:fillRect/>
          </a:stretch>
        </p:blipFill>
        <p:spPr bwMode="auto">
          <a:xfrm>
            <a:off x="4284663" y="692150"/>
            <a:ext cx="4679950" cy="2881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 Box 9"/>
          <p:cNvSpPr txBox="1">
            <a:spLocks noChangeArrowheads="1"/>
          </p:cNvSpPr>
          <p:nvPr/>
        </p:nvSpPr>
        <p:spPr bwMode="auto">
          <a:xfrm>
            <a:off x="5170488" y="3736975"/>
            <a:ext cx="3217862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ru-RU">
                <a:solidFill>
                  <a:srgbClr val="FF3300"/>
                </a:solidFill>
              </a:rPr>
              <a:t>21,6</a:t>
            </a:r>
            <a:r>
              <a:rPr lang="ru-RU"/>
              <a:t> км/ч </a:t>
            </a:r>
            <a:r>
              <a:rPr lang="ru-RU">
                <a:solidFill>
                  <a:srgbClr val="FF3300"/>
                </a:solidFill>
              </a:rPr>
              <a:t>    50 </a:t>
            </a:r>
            <a:r>
              <a:rPr lang="ru-RU"/>
              <a:t>км/ч </a:t>
            </a:r>
            <a:r>
              <a:rPr lang="ru-RU">
                <a:solidFill>
                  <a:srgbClr val="FF3300"/>
                </a:solidFill>
              </a:rPr>
              <a:t>   72</a:t>
            </a:r>
            <a:r>
              <a:rPr lang="ru-RU"/>
              <a:t> км/ч</a:t>
            </a:r>
          </a:p>
        </p:txBody>
      </p:sp>
      <p:pic>
        <p:nvPicPr>
          <p:cNvPr id="5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50" y="908050"/>
            <a:ext cx="4321175" cy="3746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0563" y="4381500"/>
            <a:ext cx="4464050" cy="221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50" y="4740275"/>
            <a:ext cx="4248150" cy="1857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78405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411760" y="580038"/>
            <a:ext cx="35958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Требования к ровности по </a:t>
            </a:r>
            <a:r>
              <a:rPr lang="en-US" dirty="0" smtClean="0"/>
              <a:t>IRI</a:t>
            </a:r>
            <a:r>
              <a:rPr lang="ru-RU" dirty="0" smtClean="0"/>
              <a:t>:</a:t>
            </a:r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6675295" y="949370"/>
            <a:ext cx="182133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/>
              <a:t>д</a:t>
            </a:r>
            <a:r>
              <a:rPr lang="ru-RU" sz="1600" dirty="0" smtClean="0"/>
              <a:t>ля новых дорог</a:t>
            </a:r>
            <a:endParaRPr lang="ru-RU" sz="16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6300192" y="580038"/>
            <a:ext cx="219643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/>
              <a:t>СП 78.13330.2012 </a:t>
            </a: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06889016"/>
              </p:ext>
            </p:extLst>
          </p:nvPr>
        </p:nvGraphicFramePr>
        <p:xfrm>
          <a:off x="1475656" y="2708920"/>
          <a:ext cx="6096000" cy="1381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Категория</a:t>
                      </a:r>
                      <a:r>
                        <a:rPr lang="ru-RU" baseline="0" dirty="0" smtClean="0"/>
                        <a:t> автомобильной дороги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IRI</a:t>
                      </a:r>
                      <a:r>
                        <a:rPr lang="ru-RU" dirty="0" smtClean="0"/>
                        <a:t>, м/км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I, II, III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2,2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IV, V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2,6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038020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Поперечная ровность</a:t>
            </a:r>
            <a:endParaRPr lang="ru-RU" dirty="0"/>
          </a:p>
        </p:txBody>
      </p:sp>
      <p:sp>
        <p:nvSpPr>
          <p:cNvPr id="49" name="Rectangle 66"/>
          <p:cNvSpPr>
            <a:spLocks noChangeArrowheads="1"/>
          </p:cNvSpPr>
          <p:nvPr/>
        </p:nvSpPr>
        <p:spPr bwMode="auto">
          <a:xfrm>
            <a:off x="1476375" y="2009601"/>
            <a:ext cx="4248150" cy="215900"/>
          </a:xfrm>
          <a:prstGeom prst="rect">
            <a:avLst/>
          </a:prstGeom>
          <a:solidFill>
            <a:schemeClr val="accent1"/>
          </a:solidFill>
          <a:ln w="28575">
            <a:solidFill>
              <a:srgbClr val="FF33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50" name="Freeform 68"/>
          <p:cNvSpPr>
            <a:spLocks/>
          </p:cNvSpPr>
          <p:nvPr/>
        </p:nvSpPr>
        <p:spPr bwMode="auto">
          <a:xfrm>
            <a:off x="1187450" y="2250901"/>
            <a:ext cx="4679950" cy="168275"/>
          </a:xfrm>
          <a:custGeom>
            <a:avLst/>
            <a:gdLst>
              <a:gd name="T0" fmla="*/ 0 w 2948"/>
              <a:gd name="T1" fmla="*/ 37803138 h 106"/>
              <a:gd name="T2" fmla="*/ 1028223750 w 2948"/>
              <a:gd name="T3" fmla="*/ 37803138 h 106"/>
              <a:gd name="T4" fmla="*/ 2147483647 w 2948"/>
              <a:gd name="T5" fmla="*/ 267136563 h 106"/>
              <a:gd name="T6" fmla="*/ 2147483647 w 2948"/>
              <a:gd name="T7" fmla="*/ 37803138 h 106"/>
              <a:gd name="T8" fmla="*/ 2147483647 w 2948"/>
              <a:gd name="T9" fmla="*/ 267136563 h 106"/>
              <a:gd name="T10" fmla="*/ 2147483647 w 2948"/>
              <a:gd name="T11" fmla="*/ 37803138 h 106"/>
              <a:gd name="T12" fmla="*/ 2147483647 w 2948"/>
              <a:gd name="T13" fmla="*/ 37803138 h 106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2948"/>
              <a:gd name="T22" fmla="*/ 0 h 106"/>
              <a:gd name="T23" fmla="*/ 2948 w 2948"/>
              <a:gd name="T24" fmla="*/ 106 h 10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948" h="106">
                <a:moveTo>
                  <a:pt x="0" y="15"/>
                </a:moveTo>
                <a:cubicBezTo>
                  <a:pt x="124" y="7"/>
                  <a:pt x="249" y="0"/>
                  <a:pt x="408" y="15"/>
                </a:cubicBezTo>
                <a:cubicBezTo>
                  <a:pt x="567" y="30"/>
                  <a:pt x="772" y="106"/>
                  <a:pt x="953" y="106"/>
                </a:cubicBezTo>
                <a:cubicBezTo>
                  <a:pt x="1134" y="106"/>
                  <a:pt x="1301" y="15"/>
                  <a:pt x="1497" y="15"/>
                </a:cubicBezTo>
                <a:cubicBezTo>
                  <a:pt x="1693" y="15"/>
                  <a:pt x="1936" y="106"/>
                  <a:pt x="2132" y="106"/>
                </a:cubicBezTo>
                <a:cubicBezTo>
                  <a:pt x="2328" y="106"/>
                  <a:pt x="2540" y="30"/>
                  <a:pt x="2676" y="15"/>
                </a:cubicBezTo>
                <a:cubicBezTo>
                  <a:pt x="2812" y="0"/>
                  <a:pt x="2880" y="7"/>
                  <a:pt x="2948" y="15"/>
                </a:cubicBezTo>
              </a:path>
            </a:pathLst>
          </a:custGeom>
          <a:noFill/>
          <a:ln w="28575" cmpd="sng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51" name="Rectangle 69"/>
          <p:cNvSpPr>
            <a:spLocks noChangeArrowheads="1"/>
          </p:cNvSpPr>
          <p:nvPr/>
        </p:nvSpPr>
        <p:spPr bwMode="auto">
          <a:xfrm>
            <a:off x="1547813" y="2058813"/>
            <a:ext cx="1295400" cy="133350"/>
          </a:xfrm>
          <a:prstGeom prst="rect">
            <a:avLst/>
          </a:prstGeom>
          <a:solidFill>
            <a:schemeClr val="accent1"/>
          </a:solidFill>
          <a:ln w="19050">
            <a:solidFill>
              <a:srgbClr val="FF33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52" name="Rectangle 70"/>
          <p:cNvSpPr>
            <a:spLocks noChangeArrowheads="1"/>
          </p:cNvSpPr>
          <p:nvPr/>
        </p:nvSpPr>
        <p:spPr bwMode="auto">
          <a:xfrm>
            <a:off x="2949575" y="2058813"/>
            <a:ext cx="1296988" cy="133350"/>
          </a:xfrm>
          <a:prstGeom prst="rect">
            <a:avLst/>
          </a:prstGeom>
          <a:solidFill>
            <a:schemeClr val="accent1"/>
          </a:solidFill>
          <a:ln w="19050">
            <a:solidFill>
              <a:srgbClr val="FF33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53" name="Rectangle 71"/>
          <p:cNvSpPr>
            <a:spLocks noChangeArrowheads="1"/>
          </p:cNvSpPr>
          <p:nvPr/>
        </p:nvSpPr>
        <p:spPr bwMode="auto">
          <a:xfrm>
            <a:off x="4356100" y="2058813"/>
            <a:ext cx="1296988" cy="133350"/>
          </a:xfrm>
          <a:prstGeom prst="rect">
            <a:avLst/>
          </a:prstGeom>
          <a:solidFill>
            <a:schemeClr val="accent1"/>
          </a:solidFill>
          <a:ln w="19050">
            <a:solidFill>
              <a:srgbClr val="FF33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54" name="Rectangle 72"/>
          <p:cNvSpPr>
            <a:spLocks noChangeArrowheads="1"/>
          </p:cNvSpPr>
          <p:nvPr/>
        </p:nvSpPr>
        <p:spPr bwMode="auto">
          <a:xfrm>
            <a:off x="3132138" y="1914351"/>
            <a:ext cx="1008062" cy="73025"/>
          </a:xfrm>
          <a:prstGeom prst="rect">
            <a:avLst/>
          </a:prstGeom>
          <a:solidFill>
            <a:schemeClr val="accent1"/>
          </a:solidFill>
          <a:ln w="9525">
            <a:solidFill>
              <a:srgbClr val="FF33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55" name="Line 73"/>
          <p:cNvSpPr>
            <a:spLocks noChangeShapeType="1"/>
          </p:cNvSpPr>
          <p:nvPr/>
        </p:nvSpPr>
        <p:spPr bwMode="auto">
          <a:xfrm flipV="1">
            <a:off x="4552950" y="1577801"/>
            <a:ext cx="0" cy="86360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56" name="Text Box 74"/>
          <p:cNvSpPr txBox="1">
            <a:spLocks noChangeArrowheads="1"/>
          </p:cNvSpPr>
          <p:nvPr/>
        </p:nvSpPr>
        <p:spPr bwMode="auto">
          <a:xfrm>
            <a:off x="6424613" y="1850851"/>
            <a:ext cx="22288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/>
            <a:r>
              <a:rPr lang="ru-RU" dirty="0" smtClean="0">
                <a:latin typeface="Times New Roman" pitchFamily="18" charset="0"/>
              </a:rPr>
              <a:t>3-х </a:t>
            </a:r>
            <a:r>
              <a:rPr lang="ru-RU" dirty="0">
                <a:latin typeface="Times New Roman" pitchFamily="18" charset="0"/>
              </a:rPr>
              <a:t>метровая рейка +</a:t>
            </a:r>
          </a:p>
          <a:p>
            <a:pPr algn="ctr" eaLnBrk="1" hangingPunct="1"/>
            <a:r>
              <a:rPr lang="ru-RU" dirty="0">
                <a:latin typeface="Times New Roman" pitchFamily="18" charset="0"/>
              </a:rPr>
              <a:t>щуп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6228184" y="2636912"/>
            <a:ext cx="22333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/>
              <a:t>ПР РК 218-27-2014</a:t>
            </a:r>
            <a:endParaRPr lang="ru-RU" b="1" dirty="0"/>
          </a:p>
        </p:txBody>
      </p:sp>
      <p:sp>
        <p:nvSpPr>
          <p:cNvPr id="58" name="TextBox 57"/>
          <p:cNvSpPr txBox="1"/>
          <p:nvPr/>
        </p:nvSpPr>
        <p:spPr>
          <a:xfrm>
            <a:off x="528048" y="2636912"/>
            <a:ext cx="42354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Методика проведения измерений:</a:t>
            </a:r>
            <a:endParaRPr lang="ru-RU" dirty="0"/>
          </a:p>
        </p:txBody>
      </p:sp>
      <p:sp>
        <p:nvSpPr>
          <p:cNvPr id="59" name="Прямоугольник 58"/>
          <p:cNvSpPr/>
          <p:nvPr/>
        </p:nvSpPr>
        <p:spPr>
          <a:xfrm>
            <a:off x="2736946" y="3006244"/>
            <a:ext cx="612379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/>
              <a:t>Рекомендации по выявлению и устранению колей</a:t>
            </a:r>
            <a:endParaRPr lang="ru-RU" b="1" dirty="0"/>
          </a:p>
        </p:txBody>
      </p:sp>
      <p:sp>
        <p:nvSpPr>
          <p:cNvPr id="60" name="Rectangle 66"/>
          <p:cNvSpPr>
            <a:spLocks noChangeArrowheads="1"/>
          </p:cNvSpPr>
          <p:nvPr/>
        </p:nvSpPr>
        <p:spPr bwMode="auto">
          <a:xfrm>
            <a:off x="1333500" y="4100314"/>
            <a:ext cx="4248150" cy="215900"/>
          </a:xfrm>
          <a:prstGeom prst="rect">
            <a:avLst/>
          </a:prstGeom>
          <a:solidFill>
            <a:schemeClr val="accent1"/>
          </a:solidFill>
          <a:ln w="28575">
            <a:solidFill>
              <a:srgbClr val="FF33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61" name="Freeform 68"/>
          <p:cNvSpPr>
            <a:spLocks/>
          </p:cNvSpPr>
          <p:nvPr/>
        </p:nvSpPr>
        <p:spPr bwMode="auto">
          <a:xfrm>
            <a:off x="1044575" y="4581128"/>
            <a:ext cx="4679950" cy="168275"/>
          </a:xfrm>
          <a:custGeom>
            <a:avLst/>
            <a:gdLst>
              <a:gd name="T0" fmla="*/ 0 w 2948"/>
              <a:gd name="T1" fmla="*/ 37803138 h 106"/>
              <a:gd name="T2" fmla="*/ 1028223750 w 2948"/>
              <a:gd name="T3" fmla="*/ 37803138 h 106"/>
              <a:gd name="T4" fmla="*/ 2147483647 w 2948"/>
              <a:gd name="T5" fmla="*/ 267136563 h 106"/>
              <a:gd name="T6" fmla="*/ 2147483647 w 2948"/>
              <a:gd name="T7" fmla="*/ 37803138 h 106"/>
              <a:gd name="T8" fmla="*/ 2147483647 w 2948"/>
              <a:gd name="T9" fmla="*/ 267136563 h 106"/>
              <a:gd name="T10" fmla="*/ 2147483647 w 2948"/>
              <a:gd name="T11" fmla="*/ 37803138 h 106"/>
              <a:gd name="T12" fmla="*/ 2147483647 w 2948"/>
              <a:gd name="T13" fmla="*/ 37803138 h 106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2948"/>
              <a:gd name="T22" fmla="*/ 0 h 106"/>
              <a:gd name="T23" fmla="*/ 2948 w 2948"/>
              <a:gd name="T24" fmla="*/ 106 h 10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948" h="106">
                <a:moveTo>
                  <a:pt x="0" y="15"/>
                </a:moveTo>
                <a:cubicBezTo>
                  <a:pt x="124" y="7"/>
                  <a:pt x="249" y="0"/>
                  <a:pt x="408" y="15"/>
                </a:cubicBezTo>
                <a:cubicBezTo>
                  <a:pt x="567" y="30"/>
                  <a:pt x="772" y="106"/>
                  <a:pt x="953" y="106"/>
                </a:cubicBezTo>
                <a:cubicBezTo>
                  <a:pt x="1134" y="106"/>
                  <a:pt x="1301" y="15"/>
                  <a:pt x="1497" y="15"/>
                </a:cubicBezTo>
                <a:cubicBezTo>
                  <a:pt x="1693" y="15"/>
                  <a:pt x="1936" y="106"/>
                  <a:pt x="2132" y="106"/>
                </a:cubicBezTo>
                <a:cubicBezTo>
                  <a:pt x="2328" y="106"/>
                  <a:pt x="2540" y="30"/>
                  <a:pt x="2676" y="15"/>
                </a:cubicBezTo>
                <a:cubicBezTo>
                  <a:pt x="2812" y="0"/>
                  <a:pt x="2880" y="7"/>
                  <a:pt x="2948" y="15"/>
                </a:cubicBezTo>
              </a:path>
            </a:pathLst>
          </a:custGeom>
          <a:noFill/>
          <a:ln w="28575" cmpd="sng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62" name="Rectangle 69"/>
          <p:cNvSpPr>
            <a:spLocks noChangeArrowheads="1"/>
          </p:cNvSpPr>
          <p:nvPr/>
        </p:nvSpPr>
        <p:spPr bwMode="auto">
          <a:xfrm>
            <a:off x="1404938" y="4149526"/>
            <a:ext cx="1295400" cy="133350"/>
          </a:xfrm>
          <a:prstGeom prst="rect">
            <a:avLst/>
          </a:prstGeom>
          <a:solidFill>
            <a:schemeClr val="accent1"/>
          </a:solidFill>
          <a:ln w="19050">
            <a:solidFill>
              <a:srgbClr val="FF33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63" name="Rectangle 70"/>
          <p:cNvSpPr>
            <a:spLocks noChangeArrowheads="1"/>
          </p:cNvSpPr>
          <p:nvPr/>
        </p:nvSpPr>
        <p:spPr bwMode="auto">
          <a:xfrm>
            <a:off x="2806700" y="4149526"/>
            <a:ext cx="1296988" cy="133350"/>
          </a:xfrm>
          <a:prstGeom prst="rect">
            <a:avLst/>
          </a:prstGeom>
          <a:solidFill>
            <a:schemeClr val="accent1"/>
          </a:solidFill>
          <a:ln w="19050">
            <a:solidFill>
              <a:srgbClr val="FF33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64" name="Rectangle 71"/>
          <p:cNvSpPr>
            <a:spLocks noChangeArrowheads="1"/>
          </p:cNvSpPr>
          <p:nvPr/>
        </p:nvSpPr>
        <p:spPr bwMode="auto">
          <a:xfrm>
            <a:off x="4213225" y="4149526"/>
            <a:ext cx="1296988" cy="133350"/>
          </a:xfrm>
          <a:prstGeom prst="rect">
            <a:avLst/>
          </a:prstGeom>
          <a:solidFill>
            <a:schemeClr val="accent1"/>
          </a:solidFill>
          <a:ln w="19050">
            <a:solidFill>
              <a:srgbClr val="FF33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65" name="Rectangle 72"/>
          <p:cNvSpPr>
            <a:spLocks noChangeArrowheads="1"/>
          </p:cNvSpPr>
          <p:nvPr/>
        </p:nvSpPr>
        <p:spPr bwMode="auto">
          <a:xfrm>
            <a:off x="2989263" y="4005064"/>
            <a:ext cx="1008062" cy="73025"/>
          </a:xfrm>
          <a:prstGeom prst="rect">
            <a:avLst/>
          </a:prstGeom>
          <a:solidFill>
            <a:schemeClr val="accent1"/>
          </a:solidFill>
          <a:ln w="9525">
            <a:solidFill>
              <a:srgbClr val="FF33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67" name="Text Box 74"/>
          <p:cNvSpPr txBox="1">
            <a:spLocks noChangeArrowheads="1"/>
          </p:cNvSpPr>
          <p:nvPr/>
        </p:nvSpPr>
        <p:spPr bwMode="auto">
          <a:xfrm>
            <a:off x="5999821" y="4181078"/>
            <a:ext cx="2792688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/>
            <a:r>
              <a:rPr lang="ru-RU" dirty="0" smtClean="0">
                <a:latin typeface="Times New Roman" pitchFamily="18" charset="0"/>
              </a:rPr>
              <a:t>3-х </a:t>
            </a:r>
            <a:r>
              <a:rPr lang="ru-RU" dirty="0">
                <a:latin typeface="Times New Roman" pitchFamily="18" charset="0"/>
              </a:rPr>
              <a:t>метровая рейка +</a:t>
            </a:r>
          </a:p>
          <a:p>
            <a:pPr algn="ctr" eaLnBrk="1" hangingPunct="1"/>
            <a:r>
              <a:rPr lang="ru-RU" dirty="0" smtClean="0">
                <a:latin typeface="Times New Roman" pitchFamily="18" charset="0"/>
              </a:rPr>
              <a:t>щуп + стаканы</a:t>
            </a:r>
          </a:p>
          <a:p>
            <a:pPr algn="ctr" eaLnBrk="1" hangingPunct="1"/>
            <a:r>
              <a:rPr lang="ru-RU" dirty="0" smtClean="0">
                <a:latin typeface="Times New Roman" pitchFamily="18" charset="0"/>
              </a:rPr>
              <a:t>постоянной и переменной</a:t>
            </a:r>
          </a:p>
          <a:p>
            <a:pPr algn="ctr" eaLnBrk="1" hangingPunct="1"/>
            <a:r>
              <a:rPr lang="ru-RU" dirty="0" smtClean="0">
                <a:latin typeface="Times New Roman" pitchFamily="18" charset="0"/>
              </a:rPr>
              <a:t>высоты</a:t>
            </a:r>
            <a:endParaRPr lang="ru-RU" dirty="0">
              <a:latin typeface="Times New Roman" pitchFamily="18" charset="0"/>
            </a:endParaRPr>
          </a:p>
        </p:txBody>
      </p:sp>
      <p:sp>
        <p:nvSpPr>
          <p:cNvPr id="68" name="Прямоугольник 67"/>
          <p:cNvSpPr/>
          <p:nvPr/>
        </p:nvSpPr>
        <p:spPr>
          <a:xfrm>
            <a:off x="1404938" y="4316214"/>
            <a:ext cx="142875" cy="26491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9" name="Прямоугольник 68"/>
          <p:cNvSpPr/>
          <p:nvPr/>
        </p:nvSpPr>
        <p:spPr>
          <a:xfrm>
            <a:off x="5292080" y="4448671"/>
            <a:ext cx="289570" cy="13245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0" name="Прямоугольник 69"/>
          <p:cNvSpPr/>
          <p:nvPr/>
        </p:nvSpPr>
        <p:spPr>
          <a:xfrm>
            <a:off x="5364088" y="4316214"/>
            <a:ext cx="144785" cy="13245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72" name="Прямая со стрелкой 71"/>
          <p:cNvCxnSpPr/>
          <p:nvPr/>
        </p:nvCxnSpPr>
        <p:spPr>
          <a:xfrm>
            <a:off x="1691680" y="4316214"/>
            <a:ext cx="0" cy="264914"/>
          </a:xfrm>
          <a:prstGeom prst="straightConnector1">
            <a:avLst/>
          </a:prstGeom>
          <a:ln>
            <a:solidFill>
              <a:srgbClr val="0070C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Прямая со стрелкой 73"/>
          <p:cNvCxnSpPr/>
          <p:nvPr/>
        </p:nvCxnSpPr>
        <p:spPr>
          <a:xfrm>
            <a:off x="4355976" y="4316214"/>
            <a:ext cx="0" cy="465028"/>
          </a:xfrm>
          <a:prstGeom prst="straightConnector1">
            <a:avLst/>
          </a:prstGeom>
          <a:ln>
            <a:solidFill>
              <a:srgbClr val="0070C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Прямая со стрелкой 75"/>
          <p:cNvCxnSpPr>
            <a:stCxn id="60" idx="2"/>
          </p:cNvCxnSpPr>
          <p:nvPr/>
        </p:nvCxnSpPr>
        <p:spPr>
          <a:xfrm>
            <a:off x="3457575" y="4316214"/>
            <a:ext cx="0" cy="349051"/>
          </a:xfrm>
          <a:prstGeom prst="straightConnector1">
            <a:avLst/>
          </a:prstGeom>
          <a:ln>
            <a:solidFill>
              <a:srgbClr val="0070C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Прямая со стрелкой 79"/>
          <p:cNvCxnSpPr/>
          <p:nvPr/>
        </p:nvCxnSpPr>
        <p:spPr>
          <a:xfrm flipV="1">
            <a:off x="2483768" y="4316214"/>
            <a:ext cx="0" cy="433189"/>
          </a:xfrm>
          <a:prstGeom prst="straightConnector1">
            <a:avLst/>
          </a:prstGeom>
          <a:ln>
            <a:solidFill>
              <a:srgbClr val="0070C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Прямая со стрелкой 81"/>
          <p:cNvCxnSpPr/>
          <p:nvPr/>
        </p:nvCxnSpPr>
        <p:spPr>
          <a:xfrm>
            <a:off x="5148064" y="4282876"/>
            <a:ext cx="0" cy="382389"/>
          </a:xfrm>
          <a:prstGeom prst="straightConnector1">
            <a:avLst/>
          </a:prstGeom>
          <a:ln>
            <a:solidFill>
              <a:srgbClr val="0070C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" name="TextBox 82"/>
          <p:cNvSpPr txBox="1"/>
          <p:nvPr/>
        </p:nvSpPr>
        <p:spPr>
          <a:xfrm>
            <a:off x="528047" y="5589240"/>
            <a:ext cx="42354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Методика проведения измерений:</a:t>
            </a:r>
            <a:endParaRPr lang="ru-RU" dirty="0"/>
          </a:p>
        </p:txBody>
      </p:sp>
      <p:sp>
        <p:nvSpPr>
          <p:cNvPr id="84" name="Прямоугольник 83"/>
          <p:cNvSpPr/>
          <p:nvPr/>
        </p:nvSpPr>
        <p:spPr>
          <a:xfrm>
            <a:off x="2734406" y="5935628"/>
            <a:ext cx="612379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/>
              <a:t>Рекомендации по выявлению и устранению колей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35986701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372340" y="445357"/>
            <a:ext cx="8260672" cy="679387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500" kern="1200" cap="all" baseline="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800" dirty="0" smtClean="0"/>
              <a:t>Поперечная ровность</a:t>
            </a:r>
            <a:endParaRPr lang="ru-RU" sz="2800" dirty="0"/>
          </a:p>
        </p:txBody>
      </p:sp>
      <p:sp>
        <p:nvSpPr>
          <p:cNvPr id="3" name="Rectangle 6"/>
          <p:cNvSpPr>
            <a:spLocks noChangeArrowheads="1"/>
          </p:cNvSpPr>
          <p:nvPr/>
        </p:nvSpPr>
        <p:spPr bwMode="auto">
          <a:xfrm>
            <a:off x="1187450" y="1966119"/>
            <a:ext cx="6696075" cy="2016125"/>
          </a:xfrm>
          <a:prstGeom prst="rect">
            <a:avLst/>
          </a:prstGeom>
          <a:solidFill>
            <a:schemeClr val="accent1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4" name="Rectangle 7"/>
          <p:cNvSpPr>
            <a:spLocks noChangeArrowheads="1"/>
          </p:cNvSpPr>
          <p:nvPr/>
        </p:nvSpPr>
        <p:spPr bwMode="auto">
          <a:xfrm>
            <a:off x="1187450" y="1966119"/>
            <a:ext cx="2573338" cy="201612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5" name="Rectangle 8"/>
          <p:cNvSpPr>
            <a:spLocks noChangeArrowheads="1"/>
          </p:cNvSpPr>
          <p:nvPr/>
        </p:nvSpPr>
        <p:spPr bwMode="auto">
          <a:xfrm>
            <a:off x="3635375" y="1966119"/>
            <a:ext cx="2573338" cy="201612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6" name="Rectangle 9"/>
          <p:cNvSpPr>
            <a:spLocks noChangeArrowheads="1"/>
          </p:cNvSpPr>
          <p:nvPr/>
        </p:nvSpPr>
        <p:spPr bwMode="auto">
          <a:xfrm>
            <a:off x="6083300" y="1966119"/>
            <a:ext cx="1800225" cy="201612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7" name="Line 12"/>
          <p:cNvSpPr>
            <a:spLocks noChangeShapeType="1"/>
          </p:cNvSpPr>
          <p:nvPr/>
        </p:nvSpPr>
        <p:spPr bwMode="auto">
          <a:xfrm flipV="1">
            <a:off x="971550" y="2975769"/>
            <a:ext cx="7272338" cy="15875"/>
          </a:xfrm>
          <a:prstGeom prst="line">
            <a:avLst/>
          </a:prstGeom>
          <a:noFill/>
          <a:ln w="9525">
            <a:solidFill>
              <a:schemeClr val="tx1"/>
            </a:solidFill>
            <a:prstDash val="lgDash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8" name="Line 13"/>
          <p:cNvSpPr>
            <a:spLocks noChangeShapeType="1"/>
          </p:cNvSpPr>
          <p:nvPr/>
        </p:nvSpPr>
        <p:spPr bwMode="auto">
          <a:xfrm flipV="1">
            <a:off x="1187450" y="1246982"/>
            <a:ext cx="0" cy="5032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9" name="Line 14"/>
          <p:cNvSpPr>
            <a:spLocks noChangeShapeType="1"/>
          </p:cNvSpPr>
          <p:nvPr/>
        </p:nvSpPr>
        <p:spPr bwMode="auto">
          <a:xfrm flipV="1">
            <a:off x="7883525" y="1246982"/>
            <a:ext cx="0" cy="5032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0" name="Line 15"/>
          <p:cNvSpPr>
            <a:spLocks noChangeShapeType="1"/>
          </p:cNvSpPr>
          <p:nvPr/>
        </p:nvSpPr>
        <p:spPr bwMode="auto">
          <a:xfrm>
            <a:off x="1187450" y="1462882"/>
            <a:ext cx="66960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1" name="Text Box 16"/>
          <p:cNvSpPr txBox="1">
            <a:spLocks noChangeArrowheads="1"/>
          </p:cNvSpPr>
          <p:nvPr/>
        </p:nvSpPr>
        <p:spPr bwMode="auto">
          <a:xfrm>
            <a:off x="2493963" y="1124744"/>
            <a:ext cx="48133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ru-RU">
                <a:solidFill>
                  <a:srgbClr val="FF3300"/>
                </a:solidFill>
                <a:latin typeface="Times New Roman" pitchFamily="18" charset="0"/>
              </a:rPr>
              <a:t>Самостоятельный участок (от 20 м до неск. км)</a:t>
            </a:r>
          </a:p>
        </p:txBody>
      </p:sp>
      <p:sp>
        <p:nvSpPr>
          <p:cNvPr id="12" name="Line 17"/>
          <p:cNvSpPr>
            <a:spLocks noChangeShapeType="1"/>
          </p:cNvSpPr>
          <p:nvPr/>
        </p:nvSpPr>
        <p:spPr bwMode="auto">
          <a:xfrm>
            <a:off x="1187450" y="4199732"/>
            <a:ext cx="0" cy="3587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3" name="Line 18"/>
          <p:cNvSpPr>
            <a:spLocks noChangeShapeType="1"/>
          </p:cNvSpPr>
          <p:nvPr/>
        </p:nvSpPr>
        <p:spPr bwMode="auto">
          <a:xfrm>
            <a:off x="3635375" y="4199732"/>
            <a:ext cx="0" cy="3587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4" name="Line 19"/>
          <p:cNvSpPr>
            <a:spLocks noChangeShapeType="1"/>
          </p:cNvSpPr>
          <p:nvPr/>
        </p:nvSpPr>
        <p:spPr bwMode="auto">
          <a:xfrm>
            <a:off x="6083300" y="4199732"/>
            <a:ext cx="0" cy="3587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5" name="Line 20"/>
          <p:cNvSpPr>
            <a:spLocks noChangeShapeType="1"/>
          </p:cNvSpPr>
          <p:nvPr/>
        </p:nvSpPr>
        <p:spPr bwMode="auto">
          <a:xfrm>
            <a:off x="7883525" y="4199732"/>
            <a:ext cx="0" cy="3587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6" name="Line 21"/>
          <p:cNvSpPr>
            <a:spLocks noChangeShapeType="1"/>
          </p:cNvSpPr>
          <p:nvPr/>
        </p:nvSpPr>
        <p:spPr bwMode="auto">
          <a:xfrm>
            <a:off x="1187450" y="4415632"/>
            <a:ext cx="24479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7" name="Line 22"/>
          <p:cNvSpPr>
            <a:spLocks noChangeShapeType="1"/>
          </p:cNvSpPr>
          <p:nvPr/>
        </p:nvSpPr>
        <p:spPr bwMode="auto">
          <a:xfrm>
            <a:off x="3635375" y="4415632"/>
            <a:ext cx="24479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8" name="Line 23"/>
          <p:cNvSpPr>
            <a:spLocks noChangeShapeType="1"/>
          </p:cNvSpPr>
          <p:nvPr/>
        </p:nvSpPr>
        <p:spPr bwMode="auto">
          <a:xfrm>
            <a:off x="6083300" y="4415632"/>
            <a:ext cx="18002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9" name="Text Box 24"/>
          <p:cNvSpPr txBox="1">
            <a:spLocks noChangeArrowheads="1"/>
          </p:cNvSpPr>
          <p:nvPr/>
        </p:nvSpPr>
        <p:spPr bwMode="auto">
          <a:xfrm>
            <a:off x="1547813" y="4075907"/>
            <a:ext cx="1743075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ru-RU">
                <a:solidFill>
                  <a:srgbClr val="0000FF"/>
                </a:solidFill>
                <a:latin typeface="Times New Roman" pitchFamily="18" charset="0"/>
              </a:rPr>
              <a:t>Измерительный</a:t>
            </a:r>
          </a:p>
          <a:p>
            <a:pPr eaLnBrk="1" hangingPunct="1"/>
            <a:r>
              <a:rPr lang="ru-RU">
                <a:solidFill>
                  <a:srgbClr val="0000FF"/>
                </a:solidFill>
                <a:latin typeface="Times New Roman" pitchFamily="18" charset="0"/>
              </a:rPr>
              <a:t>участок (100 м)</a:t>
            </a:r>
          </a:p>
        </p:txBody>
      </p:sp>
      <p:sp>
        <p:nvSpPr>
          <p:cNvPr id="20" name="Text Box 25"/>
          <p:cNvSpPr txBox="1">
            <a:spLocks noChangeArrowheads="1"/>
          </p:cNvSpPr>
          <p:nvPr/>
        </p:nvSpPr>
        <p:spPr bwMode="auto">
          <a:xfrm>
            <a:off x="3995738" y="4055269"/>
            <a:ext cx="1743075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ru-RU">
                <a:solidFill>
                  <a:srgbClr val="0000FF"/>
                </a:solidFill>
                <a:latin typeface="Times New Roman" pitchFamily="18" charset="0"/>
              </a:rPr>
              <a:t>Измерительный</a:t>
            </a:r>
          </a:p>
          <a:p>
            <a:pPr eaLnBrk="1" hangingPunct="1"/>
            <a:r>
              <a:rPr lang="ru-RU">
                <a:solidFill>
                  <a:srgbClr val="0000FF"/>
                </a:solidFill>
                <a:latin typeface="Times New Roman" pitchFamily="18" charset="0"/>
              </a:rPr>
              <a:t>участок (100 м)</a:t>
            </a:r>
          </a:p>
        </p:txBody>
      </p:sp>
      <p:sp>
        <p:nvSpPr>
          <p:cNvPr id="21" name="Text Box 26"/>
          <p:cNvSpPr txBox="1">
            <a:spLocks noChangeArrowheads="1"/>
          </p:cNvSpPr>
          <p:nvPr/>
        </p:nvSpPr>
        <p:spPr bwMode="auto">
          <a:xfrm>
            <a:off x="6213475" y="4055269"/>
            <a:ext cx="1741488" cy="915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/>
            <a:r>
              <a:rPr lang="ru-RU">
                <a:solidFill>
                  <a:srgbClr val="0000FF"/>
                </a:solidFill>
                <a:latin typeface="Times New Roman" pitchFamily="18" charset="0"/>
              </a:rPr>
              <a:t>Измерительный</a:t>
            </a:r>
          </a:p>
          <a:p>
            <a:pPr algn="ctr" eaLnBrk="1" hangingPunct="1"/>
            <a:r>
              <a:rPr lang="ru-RU">
                <a:solidFill>
                  <a:srgbClr val="0000FF"/>
                </a:solidFill>
                <a:latin typeface="Times New Roman" pitchFamily="18" charset="0"/>
              </a:rPr>
              <a:t>участок </a:t>
            </a:r>
          </a:p>
          <a:p>
            <a:pPr algn="ctr" eaLnBrk="1" hangingPunct="1"/>
            <a:r>
              <a:rPr lang="ru-RU">
                <a:solidFill>
                  <a:srgbClr val="0000FF"/>
                </a:solidFill>
                <a:latin typeface="Times New Roman" pitchFamily="18" charset="0"/>
              </a:rPr>
              <a:t>(укороченный)</a:t>
            </a:r>
          </a:p>
        </p:txBody>
      </p:sp>
      <p:sp>
        <p:nvSpPr>
          <p:cNvPr id="22" name="Line 32"/>
          <p:cNvSpPr>
            <a:spLocks noChangeShapeType="1"/>
          </p:cNvSpPr>
          <p:nvPr/>
        </p:nvSpPr>
        <p:spPr bwMode="auto">
          <a:xfrm>
            <a:off x="1763713" y="3479007"/>
            <a:ext cx="0" cy="431800"/>
          </a:xfrm>
          <a:prstGeom prst="line">
            <a:avLst/>
          </a:prstGeom>
          <a:noFill/>
          <a:ln w="57150">
            <a:solidFill>
              <a:srgbClr val="33CC3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3" name="Line 33"/>
          <p:cNvSpPr>
            <a:spLocks noChangeShapeType="1"/>
          </p:cNvSpPr>
          <p:nvPr/>
        </p:nvSpPr>
        <p:spPr bwMode="auto">
          <a:xfrm>
            <a:off x="1185863" y="3479007"/>
            <a:ext cx="1587" cy="431800"/>
          </a:xfrm>
          <a:prstGeom prst="line">
            <a:avLst/>
          </a:prstGeom>
          <a:noFill/>
          <a:ln w="57150">
            <a:solidFill>
              <a:srgbClr val="33CC3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4" name="Line 34"/>
          <p:cNvSpPr>
            <a:spLocks noChangeShapeType="1"/>
          </p:cNvSpPr>
          <p:nvPr/>
        </p:nvSpPr>
        <p:spPr bwMode="auto">
          <a:xfrm>
            <a:off x="3635375" y="3479007"/>
            <a:ext cx="0" cy="431800"/>
          </a:xfrm>
          <a:prstGeom prst="line">
            <a:avLst/>
          </a:prstGeom>
          <a:noFill/>
          <a:ln w="57150">
            <a:solidFill>
              <a:srgbClr val="33CC3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5" name="Line 35"/>
          <p:cNvSpPr>
            <a:spLocks noChangeShapeType="1"/>
          </p:cNvSpPr>
          <p:nvPr/>
        </p:nvSpPr>
        <p:spPr bwMode="auto">
          <a:xfrm>
            <a:off x="2987675" y="3479007"/>
            <a:ext cx="0" cy="431800"/>
          </a:xfrm>
          <a:prstGeom prst="line">
            <a:avLst/>
          </a:prstGeom>
          <a:noFill/>
          <a:ln w="57150">
            <a:solidFill>
              <a:srgbClr val="33CC3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6" name="Line 36"/>
          <p:cNvSpPr>
            <a:spLocks noChangeShapeType="1"/>
          </p:cNvSpPr>
          <p:nvPr/>
        </p:nvSpPr>
        <p:spPr bwMode="auto">
          <a:xfrm>
            <a:off x="2339975" y="3479007"/>
            <a:ext cx="0" cy="431800"/>
          </a:xfrm>
          <a:prstGeom prst="line">
            <a:avLst/>
          </a:prstGeom>
          <a:noFill/>
          <a:ln w="57150">
            <a:solidFill>
              <a:srgbClr val="33CC3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7" name="Line 41"/>
          <p:cNvSpPr>
            <a:spLocks noChangeShapeType="1"/>
          </p:cNvSpPr>
          <p:nvPr/>
        </p:nvSpPr>
        <p:spPr bwMode="auto">
          <a:xfrm>
            <a:off x="4213225" y="3479007"/>
            <a:ext cx="0" cy="431800"/>
          </a:xfrm>
          <a:prstGeom prst="line">
            <a:avLst/>
          </a:prstGeom>
          <a:noFill/>
          <a:ln w="57150">
            <a:solidFill>
              <a:srgbClr val="33CC3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8" name="Line 42"/>
          <p:cNvSpPr>
            <a:spLocks noChangeShapeType="1"/>
          </p:cNvSpPr>
          <p:nvPr/>
        </p:nvSpPr>
        <p:spPr bwMode="auto">
          <a:xfrm>
            <a:off x="6084888" y="3479007"/>
            <a:ext cx="0" cy="431800"/>
          </a:xfrm>
          <a:prstGeom prst="line">
            <a:avLst/>
          </a:prstGeom>
          <a:noFill/>
          <a:ln w="57150">
            <a:solidFill>
              <a:srgbClr val="33CC3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9" name="Line 43"/>
          <p:cNvSpPr>
            <a:spLocks noChangeShapeType="1"/>
          </p:cNvSpPr>
          <p:nvPr/>
        </p:nvSpPr>
        <p:spPr bwMode="auto">
          <a:xfrm>
            <a:off x="5437188" y="3479007"/>
            <a:ext cx="0" cy="431800"/>
          </a:xfrm>
          <a:prstGeom prst="line">
            <a:avLst/>
          </a:prstGeom>
          <a:noFill/>
          <a:ln w="57150">
            <a:solidFill>
              <a:srgbClr val="33CC3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0" name="Line 44"/>
          <p:cNvSpPr>
            <a:spLocks noChangeShapeType="1"/>
          </p:cNvSpPr>
          <p:nvPr/>
        </p:nvSpPr>
        <p:spPr bwMode="auto">
          <a:xfrm>
            <a:off x="4789488" y="3479007"/>
            <a:ext cx="0" cy="431800"/>
          </a:xfrm>
          <a:prstGeom prst="line">
            <a:avLst/>
          </a:prstGeom>
          <a:noFill/>
          <a:ln w="57150">
            <a:solidFill>
              <a:srgbClr val="33CC3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1" name="Line 49"/>
          <p:cNvSpPr>
            <a:spLocks noChangeShapeType="1"/>
          </p:cNvSpPr>
          <p:nvPr/>
        </p:nvSpPr>
        <p:spPr bwMode="auto">
          <a:xfrm>
            <a:off x="6516688" y="3479007"/>
            <a:ext cx="0" cy="431800"/>
          </a:xfrm>
          <a:prstGeom prst="line">
            <a:avLst/>
          </a:prstGeom>
          <a:noFill/>
          <a:ln w="57150">
            <a:solidFill>
              <a:srgbClr val="33CC3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2" name="Line 50"/>
          <p:cNvSpPr>
            <a:spLocks noChangeShapeType="1"/>
          </p:cNvSpPr>
          <p:nvPr/>
        </p:nvSpPr>
        <p:spPr bwMode="auto">
          <a:xfrm>
            <a:off x="7883525" y="3479007"/>
            <a:ext cx="1588" cy="431800"/>
          </a:xfrm>
          <a:prstGeom prst="line">
            <a:avLst/>
          </a:prstGeom>
          <a:noFill/>
          <a:ln w="57150">
            <a:solidFill>
              <a:srgbClr val="33CC3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3" name="Line 51"/>
          <p:cNvSpPr>
            <a:spLocks noChangeShapeType="1"/>
          </p:cNvSpPr>
          <p:nvPr/>
        </p:nvSpPr>
        <p:spPr bwMode="auto">
          <a:xfrm>
            <a:off x="7451725" y="3479007"/>
            <a:ext cx="0" cy="431800"/>
          </a:xfrm>
          <a:prstGeom prst="line">
            <a:avLst/>
          </a:prstGeom>
          <a:noFill/>
          <a:ln w="57150">
            <a:solidFill>
              <a:srgbClr val="33CC3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4" name="Line 52"/>
          <p:cNvSpPr>
            <a:spLocks noChangeShapeType="1"/>
          </p:cNvSpPr>
          <p:nvPr/>
        </p:nvSpPr>
        <p:spPr bwMode="auto">
          <a:xfrm>
            <a:off x="7019925" y="3479007"/>
            <a:ext cx="0" cy="431800"/>
          </a:xfrm>
          <a:prstGeom prst="line">
            <a:avLst/>
          </a:prstGeom>
          <a:noFill/>
          <a:ln w="57150">
            <a:solidFill>
              <a:srgbClr val="33CC3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5" name="Text Box 53"/>
          <p:cNvSpPr txBox="1">
            <a:spLocks noChangeArrowheads="1"/>
          </p:cNvSpPr>
          <p:nvPr/>
        </p:nvSpPr>
        <p:spPr bwMode="auto">
          <a:xfrm>
            <a:off x="971550" y="3240882"/>
            <a:ext cx="26035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ru-RU" sz="1200" b="1">
                <a:latin typeface="Times New Roman" pitchFamily="18" charset="0"/>
              </a:rPr>
              <a:t>1</a:t>
            </a:r>
          </a:p>
        </p:txBody>
      </p:sp>
      <p:sp>
        <p:nvSpPr>
          <p:cNvPr id="36" name="Text Box 54"/>
          <p:cNvSpPr txBox="1">
            <a:spLocks noChangeArrowheads="1"/>
          </p:cNvSpPr>
          <p:nvPr/>
        </p:nvSpPr>
        <p:spPr bwMode="auto">
          <a:xfrm>
            <a:off x="1503363" y="3255169"/>
            <a:ext cx="26035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ru-RU" sz="1200" b="1">
                <a:latin typeface="Times New Roman" pitchFamily="18" charset="0"/>
              </a:rPr>
              <a:t>2</a:t>
            </a:r>
          </a:p>
        </p:txBody>
      </p:sp>
      <p:sp>
        <p:nvSpPr>
          <p:cNvPr id="37" name="Text Box 55"/>
          <p:cNvSpPr txBox="1">
            <a:spLocks noChangeArrowheads="1"/>
          </p:cNvSpPr>
          <p:nvPr/>
        </p:nvSpPr>
        <p:spPr bwMode="auto">
          <a:xfrm>
            <a:off x="2124075" y="3240882"/>
            <a:ext cx="26035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ru-RU" sz="1200" b="1">
                <a:latin typeface="Times New Roman" pitchFamily="18" charset="0"/>
              </a:rPr>
              <a:t>3</a:t>
            </a:r>
          </a:p>
        </p:txBody>
      </p:sp>
      <p:sp>
        <p:nvSpPr>
          <p:cNvPr id="38" name="Text Box 56"/>
          <p:cNvSpPr txBox="1">
            <a:spLocks noChangeArrowheads="1"/>
          </p:cNvSpPr>
          <p:nvPr/>
        </p:nvSpPr>
        <p:spPr bwMode="auto">
          <a:xfrm>
            <a:off x="2771775" y="3240882"/>
            <a:ext cx="26035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ru-RU" sz="1200" b="1">
                <a:latin typeface="Times New Roman" pitchFamily="18" charset="0"/>
              </a:rPr>
              <a:t>4</a:t>
            </a:r>
          </a:p>
        </p:txBody>
      </p:sp>
      <p:sp>
        <p:nvSpPr>
          <p:cNvPr id="39" name="Text Box 57"/>
          <p:cNvSpPr txBox="1">
            <a:spLocks noChangeArrowheads="1"/>
          </p:cNvSpPr>
          <p:nvPr/>
        </p:nvSpPr>
        <p:spPr bwMode="auto">
          <a:xfrm>
            <a:off x="3276600" y="3240882"/>
            <a:ext cx="379413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ru-RU" sz="1200" b="1">
                <a:latin typeface="Times New Roman" pitchFamily="18" charset="0"/>
              </a:rPr>
              <a:t>5/1</a:t>
            </a:r>
          </a:p>
        </p:txBody>
      </p:sp>
      <p:sp>
        <p:nvSpPr>
          <p:cNvPr id="40" name="Text Box 58"/>
          <p:cNvSpPr txBox="1">
            <a:spLocks noChangeArrowheads="1"/>
          </p:cNvSpPr>
          <p:nvPr/>
        </p:nvSpPr>
        <p:spPr bwMode="auto">
          <a:xfrm>
            <a:off x="3932238" y="3255169"/>
            <a:ext cx="26035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ru-RU" sz="1200" b="1">
                <a:latin typeface="Times New Roman" pitchFamily="18" charset="0"/>
              </a:rPr>
              <a:t>2</a:t>
            </a:r>
          </a:p>
        </p:txBody>
      </p:sp>
      <p:sp>
        <p:nvSpPr>
          <p:cNvPr id="41" name="Text Box 59"/>
          <p:cNvSpPr txBox="1">
            <a:spLocks noChangeArrowheads="1"/>
          </p:cNvSpPr>
          <p:nvPr/>
        </p:nvSpPr>
        <p:spPr bwMode="auto">
          <a:xfrm>
            <a:off x="4552950" y="3240882"/>
            <a:ext cx="26035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ru-RU" sz="1200" b="1">
                <a:latin typeface="Times New Roman" pitchFamily="18" charset="0"/>
              </a:rPr>
              <a:t>3</a:t>
            </a:r>
          </a:p>
        </p:txBody>
      </p:sp>
      <p:sp>
        <p:nvSpPr>
          <p:cNvPr id="42" name="Text Box 60"/>
          <p:cNvSpPr txBox="1">
            <a:spLocks noChangeArrowheads="1"/>
          </p:cNvSpPr>
          <p:nvPr/>
        </p:nvSpPr>
        <p:spPr bwMode="auto">
          <a:xfrm>
            <a:off x="5200650" y="3240882"/>
            <a:ext cx="26035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ru-RU" sz="1200" b="1">
                <a:latin typeface="Times New Roman" pitchFamily="18" charset="0"/>
              </a:rPr>
              <a:t>4</a:t>
            </a:r>
          </a:p>
        </p:txBody>
      </p:sp>
      <p:sp>
        <p:nvSpPr>
          <p:cNvPr id="43" name="Text Box 61"/>
          <p:cNvSpPr txBox="1">
            <a:spLocks noChangeArrowheads="1"/>
          </p:cNvSpPr>
          <p:nvPr/>
        </p:nvSpPr>
        <p:spPr bwMode="auto">
          <a:xfrm>
            <a:off x="5705475" y="3240882"/>
            <a:ext cx="379413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ru-RU" sz="1200" b="1">
                <a:latin typeface="Times New Roman" pitchFamily="18" charset="0"/>
              </a:rPr>
              <a:t>5/1</a:t>
            </a:r>
          </a:p>
        </p:txBody>
      </p:sp>
      <p:sp>
        <p:nvSpPr>
          <p:cNvPr id="44" name="Text Box 62"/>
          <p:cNvSpPr txBox="1">
            <a:spLocks noChangeArrowheads="1"/>
          </p:cNvSpPr>
          <p:nvPr/>
        </p:nvSpPr>
        <p:spPr bwMode="auto">
          <a:xfrm>
            <a:off x="6307138" y="3255169"/>
            <a:ext cx="26035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ru-RU" sz="1200" b="1">
                <a:latin typeface="Times New Roman" pitchFamily="18" charset="0"/>
              </a:rPr>
              <a:t>2</a:t>
            </a:r>
          </a:p>
        </p:txBody>
      </p:sp>
      <p:sp>
        <p:nvSpPr>
          <p:cNvPr id="45" name="Text Box 63"/>
          <p:cNvSpPr txBox="1">
            <a:spLocks noChangeArrowheads="1"/>
          </p:cNvSpPr>
          <p:nvPr/>
        </p:nvSpPr>
        <p:spPr bwMode="auto">
          <a:xfrm>
            <a:off x="6804025" y="3240882"/>
            <a:ext cx="26035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ru-RU" sz="1200" b="1">
                <a:latin typeface="Times New Roman" pitchFamily="18" charset="0"/>
              </a:rPr>
              <a:t>3</a:t>
            </a:r>
          </a:p>
        </p:txBody>
      </p:sp>
      <p:sp>
        <p:nvSpPr>
          <p:cNvPr id="46" name="Text Box 64"/>
          <p:cNvSpPr txBox="1">
            <a:spLocks noChangeArrowheads="1"/>
          </p:cNvSpPr>
          <p:nvPr/>
        </p:nvSpPr>
        <p:spPr bwMode="auto">
          <a:xfrm>
            <a:off x="7235825" y="3240882"/>
            <a:ext cx="26035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ru-RU" sz="1200" b="1">
                <a:latin typeface="Times New Roman" pitchFamily="18" charset="0"/>
              </a:rPr>
              <a:t>4</a:t>
            </a:r>
          </a:p>
        </p:txBody>
      </p:sp>
      <p:sp>
        <p:nvSpPr>
          <p:cNvPr id="47" name="Text Box 65"/>
          <p:cNvSpPr txBox="1">
            <a:spLocks noChangeArrowheads="1"/>
          </p:cNvSpPr>
          <p:nvPr/>
        </p:nvSpPr>
        <p:spPr bwMode="auto">
          <a:xfrm>
            <a:off x="7524750" y="3240882"/>
            <a:ext cx="379413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ru-RU" sz="1200" b="1">
                <a:latin typeface="Times New Roman" pitchFamily="18" charset="0"/>
              </a:rPr>
              <a:t>5/1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786" t="29001" r="16234" b="25990"/>
          <a:stretch/>
        </p:blipFill>
        <p:spPr bwMode="auto">
          <a:xfrm>
            <a:off x="2082008" y="5026520"/>
            <a:ext cx="4355306" cy="17148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714751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372340" y="445357"/>
            <a:ext cx="8260672" cy="679387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500" kern="1200" cap="all" baseline="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800" dirty="0" smtClean="0"/>
              <a:t>Упрощенная методика</a:t>
            </a:r>
            <a:endParaRPr lang="ru-RU" sz="2800" dirty="0"/>
          </a:p>
        </p:txBody>
      </p:sp>
      <p:graphicFrame>
        <p:nvGraphicFramePr>
          <p:cNvPr id="3" name="Group 492"/>
          <p:cNvGraphicFramePr>
            <a:graphicFrameLocks noGrp="1"/>
          </p:cNvGraphicFramePr>
          <p:nvPr/>
        </p:nvGraphicFramePr>
        <p:xfrm>
          <a:off x="323850" y="1403350"/>
          <a:ext cx="8496300" cy="4876800"/>
        </p:xfrm>
        <a:graphic>
          <a:graphicData uri="http://schemas.openxmlformats.org/drawingml/2006/table">
            <a:tbl>
              <a:tblPr/>
              <a:tblGrid>
                <a:gridCol w="14287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525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2238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1596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5886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6998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4478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214313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Номер самостоятельного участка</a:t>
                      </a:r>
                      <a:endParaRPr kumimoji="0" 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Привязка к километражу и протяженность</a:t>
                      </a:r>
                      <a:endParaRPr kumimoji="0" 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Длина измерительного участка </a:t>
                      </a: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l</a:t>
                      </a: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м</a:t>
                      </a:r>
                      <a:endParaRPr kumimoji="0" 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Глубина колеи по створам</a:t>
                      </a:r>
                      <a:endParaRPr kumimoji="0" 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Расчетная глубина колеи </a:t>
                      </a: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h</a:t>
                      </a:r>
                      <a:r>
                        <a:rPr kumimoji="0" lang="ru-RU" sz="1200" b="1" i="0" u="none" strike="noStrike" cap="none" normalizeH="0" baseline="-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КН</a:t>
                      </a: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мм</a:t>
                      </a:r>
                      <a:endParaRPr kumimoji="0" 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Средняя расчетная глубина колеи </a:t>
                      </a: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h</a:t>
                      </a:r>
                      <a:r>
                        <a:rPr kumimoji="0" lang="ru-RU" sz="1200" b="1" i="0" u="none" strike="noStrike" cap="none" normalizeH="0" baseline="-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КС</a:t>
                      </a: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мм</a:t>
                      </a:r>
                      <a:endParaRPr kumimoji="0" 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431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номер створа</a:t>
                      </a:r>
                      <a:endParaRPr kumimoji="0" 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глубина колеи </a:t>
                      </a: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h</a:t>
                      </a:r>
                      <a:r>
                        <a:rPr kumimoji="0" lang="ru-RU" sz="1200" b="1" i="0" u="none" strike="noStrike" cap="none" normalizeH="0" baseline="-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</a:t>
                      </a: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мм</a:t>
                      </a:r>
                      <a:endParaRPr kumimoji="0" 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4475">
                <a:tc rowSpan="1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1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от км 20+150 до км 20+380, </a:t>
                      </a: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L</a:t>
                      </a: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= 230 м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5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5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13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1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12,7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447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4447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4447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17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4447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5/1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13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4447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4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16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4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13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4447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4447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13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4447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5/1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4447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4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30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4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4447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14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4447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4447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8409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372340" y="445357"/>
            <a:ext cx="8260672" cy="679387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500" kern="1200" cap="all" baseline="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800" dirty="0" smtClean="0"/>
              <a:t>Результаты оценки</a:t>
            </a:r>
            <a:endParaRPr lang="ru-RU" sz="2800" dirty="0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83837554"/>
              </p:ext>
            </p:extLst>
          </p:nvPr>
        </p:nvGraphicFramePr>
        <p:xfrm>
          <a:off x="439739" y="1782108"/>
          <a:ext cx="8229600" cy="117348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8254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0206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0206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0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Расчетная скорость движения, км/ч</a:t>
                      </a:r>
                      <a:endParaRPr lang="ru-RU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7780" marR="17780" marT="0" marB="0"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Глубина колеи, мм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7780" marR="177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допустимая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предельно допустимая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7780" marR="177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&gt;120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4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20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7780" marR="1778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120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7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20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7780" marR="1778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100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12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20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7780" marR="1778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80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25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30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7780" marR="1778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60 и меньше</a:t>
                      </a:r>
                      <a:endParaRPr lang="ru-RU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30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35</a:t>
                      </a:r>
                      <a:endParaRPr lang="ru-RU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7780" marR="17780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372340" y="1124744"/>
            <a:ext cx="44198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Требования к поперечной ровности: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6228184" y="1124744"/>
            <a:ext cx="22333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/>
              <a:t>ПР РК 218-27-2014</a:t>
            </a:r>
            <a:endParaRPr lang="ru-RU" b="1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2550069" y="1412776"/>
            <a:ext cx="612379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/>
              <a:t>Рекомендации по выявлению и устранению колей</a:t>
            </a:r>
            <a:endParaRPr lang="ru-RU" b="1" dirty="0"/>
          </a:p>
        </p:txBody>
      </p:sp>
      <p:sp>
        <p:nvSpPr>
          <p:cNvPr id="7" name="TextBox 6"/>
          <p:cNvSpPr txBox="1"/>
          <p:nvPr/>
        </p:nvSpPr>
        <p:spPr>
          <a:xfrm>
            <a:off x="387026" y="3140968"/>
            <a:ext cx="44198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Требования к поперечной ровности:</a:t>
            </a:r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5033121" y="3153585"/>
            <a:ext cx="364074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dirty="0" smtClean="0"/>
              <a:t>Рекомендации по выявлению</a:t>
            </a:r>
          </a:p>
          <a:p>
            <a:pPr algn="ctr"/>
            <a:r>
              <a:rPr lang="ru-RU" b="1" dirty="0" smtClean="0"/>
              <a:t>и устранению колей</a:t>
            </a:r>
            <a:endParaRPr lang="ru-RU" b="1" dirty="0"/>
          </a:p>
        </p:txBody>
      </p:sp>
      <p:pic>
        <p:nvPicPr>
          <p:cNvPr id="7169" name="Picture 1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688" t="16400" r="24243" b="16400"/>
          <a:stretch/>
        </p:blipFill>
        <p:spPr bwMode="auto">
          <a:xfrm>
            <a:off x="2596926" y="3805071"/>
            <a:ext cx="3631258" cy="27997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64249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817563"/>
            <a:ext cx="8424862" cy="5924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19708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1363663"/>
            <a:ext cx="8713788" cy="539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Заголовок 1"/>
          <p:cNvSpPr txBox="1">
            <a:spLocks/>
          </p:cNvSpPr>
          <p:nvPr/>
        </p:nvSpPr>
        <p:spPr>
          <a:xfrm>
            <a:off x="372340" y="445357"/>
            <a:ext cx="8260672" cy="679387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500" kern="1200" cap="all" baseline="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800" dirty="0" smtClean="0"/>
              <a:t>Ультразвуковой </a:t>
            </a:r>
            <a:r>
              <a:rPr lang="ru-RU" sz="2800" dirty="0" err="1" smtClean="0"/>
              <a:t>колеемер</a:t>
            </a:r>
            <a:r>
              <a:rPr lang="ru-RU" sz="2800" dirty="0" smtClean="0"/>
              <a:t> </a:t>
            </a:r>
            <a:r>
              <a:rPr lang="en-US" sz="2800" dirty="0" smtClean="0"/>
              <a:t>TUS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4051883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372340" y="445357"/>
            <a:ext cx="8260672" cy="679387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500" kern="1200" cap="all" baseline="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800" dirty="0" smtClean="0"/>
              <a:t>лазерный </a:t>
            </a:r>
            <a:r>
              <a:rPr lang="ru-RU" sz="2800" dirty="0" err="1" smtClean="0"/>
              <a:t>колеемер</a:t>
            </a:r>
            <a:endParaRPr lang="ru-RU" sz="2800" dirty="0"/>
          </a:p>
        </p:txBody>
      </p:sp>
      <p:pic>
        <p:nvPicPr>
          <p:cNvPr id="3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49" y="1124744"/>
            <a:ext cx="5616575" cy="301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3943670"/>
            <a:ext cx="4177035" cy="28730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2340" y="4065637"/>
            <a:ext cx="4005133" cy="26757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8" y="1204020"/>
            <a:ext cx="3348038" cy="2513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25608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372340" y="445357"/>
            <a:ext cx="8260672" cy="679387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500" kern="1200" cap="all" baseline="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800" dirty="0" smtClean="0"/>
              <a:t>Изменение </a:t>
            </a:r>
            <a:r>
              <a:rPr lang="ru-RU" sz="2800" dirty="0" err="1" smtClean="0"/>
              <a:t>колейности</a:t>
            </a:r>
            <a:r>
              <a:rPr lang="ru-RU" sz="2800" dirty="0" smtClean="0"/>
              <a:t> во времени</a:t>
            </a:r>
            <a:endParaRPr lang="ru-RU" sz="2800" dirty="0"/>
          </a:p>
        </p:txBody>
      </p:sp>
      <p:cxnSp>
        <p:nvCxnSpPr>
          <p:cNvPr id="3" name="Прямая со стрелкой 2"/>
          <p:cNvCxnSpPr/>
          <p:nvPr/>
        </p:nvCxnSpPr>
        <p:spPr>
          <a:xfrm>
            <a:off x="1619672" y="5949280"/>
            <a:ext cx="7013340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" name="Прямая со стрелкой 3"/>
          <p:cNvCxnSpPr/>
          <p:nvPr/>
        </p:nvCxnSpPr>
        <p:spPr>
          <a:xfrm flipV="1">
            <a:off x="1619672" y="1926124"/>
            <a:ext cx="0" cy="402315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405878" y="1403484"/>
            <a:ext cx="18758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Глубина колеи</a:t>
            </a: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7729707" y="6120338"/>
            <a:ext cx="9204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Время</a:t>
            </a:r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588656" y="4180438"/>
            <a:ext cx="9124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rgbClr val="C00000"/>
                </a:solidFill>
              </a:rPr>
              <a:t>50 мм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9" name="Полилиния 8"/>
          <p:cNvSpPr/>
          <p:nvPr/>
        </p:nvSpPr>
        <p:spPr>
          <a:xfrm>
            <a:off x="1630686" y="4280500"/>
            <a:ext cx="4701534" cy="1668780"/>
          </a:xfrm>
          <a:custGeom>
            <a:avLst/>
            <a:gdLst>
              <a:gd name="connsiteX0" fmla="*/ 15234 w 4701534"/>
              <a:gd name="connsiteY0" fmla="*/ 1668780 h 1668780"/>
              <a:gd name="connsiteX1" fmla="*/ 723894 w 4701534"/>
              <a:gd name="connsiteY1" fmla="*/ 822960 h 1668780"/>
              <a:gd name="connsiteX2" fmla="*/ 4701534 w 4701534"/>
              <a:gd name="connsiteY2" fmla="*/ 0 h 16687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701534" h="1668780">
                <a:moveTo>
                  <a:pt x="15234" y="1668780"/>
                </a:moveTo>
                <a:cubicBezTo>
                  <a:pt x="-20961" y="1384935"/>
                  <a:pt x="-57156" y="1101090"/>
                  <a:pt x="723894" y="822960"/>
                </a:cubicBezTo>
                <a:cubicBezTo>
                  <a:pt x="1504944" y="544830"/>
                  <a:pt x="4118604" y="171450"/>
                  <a:pt x="4701534" y="0"/>
                </a:cubicBezTo>
              </a:path>
            </a:pathLst>
          </a:cu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2987824" y="5061579"/>
            <a:ext cx="4190571" cy="646331"/>
          </a:xfrm>
          <a:prstGeom prst="rect">
            <a:avLst/>
          </a:prstGeom>
          <a:solidFill>
            <a:schemeClr val="bg1"/>
          </a:solidFill>
          <a:ln>
            <a:solidFill>
              <a:schemeClr val="accent2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C00000"/>
                </a:solidFill>
              </a:rPr>
              <a:t>Выполнение работ в</a:t>
            </a:r>
          </a:p>
          <a:p>
            <a:pPr algn="ctr"/>
            <a:r>
              <a:rPr lang="ru-RU" b="1" dirty="0" smtClean="0">
                <a:solidFill>
                  <a:srgbClr val="C00000"/>
                </a:solidFill>
              </a:rPr>
              <a:t>рамках содержания или ремонта</a:t>
            </a:r>
            <a:endParaRPr lang="ru-RU" dirty="0">
              <a:solidFill>
                <a:srgbClr val="C00000"/>
              </a:solidFill>
            </a:endParaRPr>
          </a:p>
        </p:txBody>
      </p:sp>
      <p:cxnSp>
        <p:nvCxnSpPr>
          <p:cNvPr id="13" name="Прямая соединительная линия 12"/>
          <p:cNvCxnSpPr/>
          <p:nvPr/>
        </p:nvCxnSpPr>
        <p:spPr>
          <a:xfrm>
            <a:off x="1619672" y="4365104"/>
            <a:ext cx="7013340" cy="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5" name="Полилиния 14"/>
          <p:cNvSpPr/>
          <p:nvPr/>
        </p:nvSpPr>
        <p:spPr>
          <a:xfrm>
            <a:off x="6309360" y="3680460"/>
            <a:ext cx="2308860" cy="571500"/>
          </a:xfrm>
          <a:custGeom>
            <a:avLst/>
            <a:gdLst>
              <a:gd name="connsiteX0" fmla="*/ 0 w 2308860"/>
              <a:gd name="connsiteY0" fmla="*/ 571500 h 571500"/>
              <a:gd name="connsiteX1" fmla="*/ 1097280 w 2308860"/>
              <a:gd name="connsiteY1" fmla="*/ 297180 h 571500"/>
              <a:gd name="connsiteX2" fmla="*/ 2308860 w 2308860"/>
              <a:gd name="connsiteY2" fmla="*/ 0 h 57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308860" h="571500">
                <a:moveTo>
                  <a:pt x="0" y="571500"/>
                </a:moveTo>
                <a:lnTo>
                  <a:pt x="1097280" y="297180"/>
                </a:lnTo>
                <a:lnTo>
                  <a:pt x="2308860" y="0"/>
                </a:lnTo>
              </a:path>
            </a:pathLst>
          </a:cu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TextBox 15"/>
          <p:cNvSpPr txBox="1"/>
          <p:nvPr/>
        </p:nvSpPr>
        <p:spPr>
          <a:xfrm>
            <a:off x="3162553" y="3357294"/>
            <a:ext cx="3841116" cy="646331"/>
          </a:xfrm>
          <a:prstGeom prst="rect">
            <a:avLst/>
          </a:prstGeom>
          <a:solidFill>
            <a:schemeClr val="bg1"/>
          </a:solidFill>
          <a:ln>
            <a:solidFill>
              <a:schemeClr val="accent2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C00000"/>
                </a:solidFill>
              </a:rPr>
              <a:t>Выполнение работ в</a:t>
            </a:r>
          </a:p>
          <a:p>
            <a:pPr algn="ctr"/>
            <a:r>
              <a:rPr lang="ru-RU" b="1" dirty="0" smtClean="0">
                <a:solidFill>
                  <a:srgbClr val="C00000"/>
                </a:solidFill>
              </a:rPr>
              <a:t>рамках капитального ремонта</a:t>
            </a:r>
            <a:endParaRPr lang="ru-RU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1198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тека">
  <a:themeElements>
    <a:clrScheme name="Аптека">
      <a:dk1>
        <a:sysClr val="windowText" lastClr="000000"/>
      </a:dk1>
      <a:lt1>
        <a:sysClr val="window" lastClr="FFFFFF"/>
      </a:lt1>
      <a:dk2>
        <a:srgbClr val="564B3C"/>
      </a:dk2>
      <a:lt2>
        <a:srgbClr val="ECEDD1"/>
      </a:lt2>
      <a:accent1>
        <a:srgbClr val="93A299"/>
      </a:accent1>
      <a:accent2>
        <a:srgbClr val="CF543F"/>
      </a:accent2>
      <a:accent3>
        <a:srgbClr val="B5AE53"/>
      </a:accent3>
      <a:accent4>
        <a:srgbClr val="848058"/>
      </a:accent4>
      <a:accent5>
        <a:srgbClr val="E8B54D"/>
      </a:accent5>
      <a:accent6>
        <a:srgbClr val="786C71"/>
      </a:accent6>
      <a:hlink>
        <a:srgbClr val="CCCC00"/>
      </a:hlink>
      <a:folHlink>
        <a:srgbClr val="B2B2B2"/>
      </a:folHlink>
    </a:clrScheme>
    <a:fontScheme name="Аптека">
      <a:majorFont>
        <a:latin typeface="Book Antiqua"/>
        <a:ea typeface=""/>
        <a:cs typeface=""/>
        <a:font script="Jpan" typeface="HGS明朝B"/>
        <a:font script="Hang" typeface="HY견명조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견명조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Аптека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100000"/>
              </a:schemeClr>
            </a:gs>
            <a:gs pos="68000">
              <a:schemeClr val="phClr">
                <a:tint val="77000"/>
                <a:satMod val="100000"/>
              </a:schemeClr>
            </a:gs>
            <a:gs pos="81000">
              <a:schemeClr val="phClr">
                <a:tint val="79000"/>
                <a:satMod val="100000"/>
              </a:schemeClr>
            </a:gs>
            <a:gs pos="86000">
              <a:schemeClr val="phClr">
                <a:tint val="73000"/>
                <a:satMod val="100000"/>
              </a:schemeClr>
            </a:gs>
            <a:gs pos="100000">
              <a:schemeClr val="phClr">
                <a:tint val="35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73000"/>
                <a:shade val="100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tint val="100000"/>
                <a:shade val="57000"/>
                <a:satMod val="120000"/>
              </a:schemeClr>
            </a:gs>
            <a:gs pos="80000">
              <a:schemeClr val="phClr">
                <a:tint val="100000"/>
                <a:shade val="56000"/>
                <a:satMod val="145000"/>
              </a:schemeClr>
            </a:gs>
            <a:gs pos="88000">
              <a:schemeClr val="phClr">
                <a:tint val="100000"/>
                <a:shade val="63000"/>
                <a:satMod val="160000"/>
              </a:schemeClr>
            </a:gs>
            <a:gs pos="100000">
              <a:schemeClr val="phClr">
                <a:tint val="99000"/>
                <a:shade val="100000"/>
                <a:satMod val="155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glow" dir="tl">
              <a:rot lat="0" lon="0" rev="1800000"/>
            </a:lightRig>
          </a:scene3d>
          <a:sp3d contourW="10160" prstMaterial="dkEdge">
            <a:bevelT w="0" h="0" prst="angle"/>
            <a:contourClr>
              <a:schemeClr val="phClr">
                <a:shade val="30000"/>
                <a:satMod val="150000"/>
              </a:schemeClr>
            </a:contourClr>
          </a:sp3d>
        </a:effectStyle>
        <a:effectStyle>
          <a:effectLst>
            <a:glow rad="50800">
              <a:schemeClr val="phClr">
                <a:tint val="68000"/>
                <a:shade val="93000"/>
                <a:alpha val="37000"/>
                <a:satMod val="250000"/>
              </a:schemeClr>
            </a:glow>
          </a:effectLst>
          <a:scene3d>
            <a:camera prst="orthographicFront">
              <a:rot lat="0" lon="0" rev="0"/>
            </a:camera>
            <a:lightRig rig="glow" dir="t">
              <a:rot lat="0" lon="0" rev="1800000"/>
            </a:lightRig>
          </a:scene3d>
          <a:sp3d contourW="10160" prstMaterial="dkEdge">
            <a:bevelT w="20320" h="19050" prst="angle"/>
            <a:contourClr>
              <a:schemeClr val="phClr">
                <a:shade val="3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3000"/>
            <a:satMod val="14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atMod val="170000"/>
              </a:schemeClr>
              <a:schemeClr val="phClr">
                <a:shade val="70000"/>
                <a:satMod val="13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Apothecary</Template>
  <TotalTime>1886</TotalTime>
  <Words>558</Words>
  <Application>Microsoft Office PowerPoint</Application>
  <PresentationFormat>Экран (4:3)</PresentationFormat>
  <Paragraphs>173</Paragraphs>
  <Slides>18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3" baseType="lpstr">
      <vt:lpstr>Arial</vt:lpstr>
      <vt:lpstr>Book Antiqua</vt:lpstr>
      <vt:lpstr>Century Gothic</vt:lpstr>
      <vt:lpstr>Times New Roman</vt:lpstr>
      <vt:lpstr>Аптека</vt:lpstr>
      <vt:lpstr>Методы и приборы оценки ровности дорожных покрытий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Поперечная ровность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Условия Эксплуатации дорожных конструкций</dc:title>
  <dc:creator>svkube</dc:creator>
  <cp:lastModifiedBy>Bakytbek</cp:lastModifiedBy>
  <cp:revision>74</cp:revision>
  <dcterms:created xsi:type="dcterms:W3CDTF">2014-09-03T06:40:38Z</dcterms:created>
  <dcterms:modified xsi:type="dcterms:W3CDTF">2021-01-25T14:09:40Z</dcterms:modified>
</cp:coreProperties>
</file>